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1" d="100"/>
          <a:sy n="81" d="100"/>
        </p:scale>
        <p:origin x="91" y="3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6.png"/><Relationship Id="rId6" Type="http://schemas.openxmlformats.org/officeDocument/2006/relationships/image" Target="../media/image7.svg"/><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2.png"/><Relationship Id="rId6" Type="http://schemas.openxmlformats.org/officeDocument/2006/relationships/image" Target="../media/image19.svg"/><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6.png"/><Relationship Id="rId6" Type="http://schemas.openxmlformats.org/officeDocument/2006/relationships/image" Target="../media/image7.svg"/><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2.png"/><Relationship Id="rId6" Type="http://schemas.openxmlformats.org/officeDocument/2006/relationships/image" Target="../media/image19.svg"/><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8F71B5-97DC-420B-986D-B726B01849D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948BFF8-4935-4FA8-B857-B0CA31772F3A}">
      <dgm:prSet/>
      <dgm:spPr/>
      <dgm:t>
        <a:bodyPr/>
        <a:lstStyle/>
        <a:p>
          <a:r>
            <a:rPr lang="en-IN" dirty="0"/>
            <a:t>Learning by doing, </a:t>
          </a:r>
          <a:endParaRPr lang="en-US" dirty="0"/>
        </a:p>
      </dgm:t>
    </dgm:pt>
    <dgm:pt modelId="{C5F13682-7EEF-4DF1-BE53-0D5E6E12197B}" type="parTrans" cxnId="{4C059B84-BAC6-43B2-8726-AF4A6807F54E}">
      <dgm:prSet/>
      <dgm:spPr/>
      <dgm:t>
        <a:bodyPr/>
        <a:lstStyle/>
        <a:p>
          <a:endParaRPr lang="en-US"/>
        </a:p>
      </dgm:t>
    </dgm:pt>
    <dgm:pt modelId="{C1B3A9A6-5FCC-4C89-9193-BD872FBF08B3}" type="sibTrans" cxnId="{4C059B84-BAC6-43B2-8726-AF4A6807F54E}">
      <dgm:prSet/>
      <dgm:spPr/>
      <dgm:t>
        <a:bodyPr/>
        <a:lstStyle/>
        <a:p>
          <a:endParaRPr lang="en-US"/>
        </a:p>
      </dgm:t>
    </dgm:pt>
    <dgm:pt modelId="{E32C4748-FD7E-4D84-BFE5-4A32C191D1E0}">
      <dgm:prSet/>
      <dgm:spPr/>
      <dgm:t>
        <a:bodyPr/>
        <a:lstStyle/>
        <a:p>
          <a:r>
            <a:rPr lang="en-IN" dirty="0"/>
            <a:t>Application-based concept elaboration, </a:t>
          </a:r>
          <a:endParaRPr lang="en-US" dirty="0"/>
        </a:p>
      </dgm:t>
    </dgm:pt>
    <dgm:pt modelId="{D454F91C-193A-4534-9EFB-3429F559EF7E}" type="parTrans" cxnId="{4E14E803-DD6E-4504-93F9-65036EF06001}">
      <dgm:prSet/>
      <dgm:spPr/>
      <dgm:t>
        <a:bodyPr/>
        <a:lstStyle/>
        <a:p>
          <a:endParaRPr lang="en-US"/>
        </a:p>
      </dgm:t>
    </dgm:pt>
    <dgm:pt modelId="{4D5BC786-280B-4AC2-A4B9-235A59A2323C}" type="sibTrans" cxnId="{4E14E803-DD6E-4504-93F9-65036EF06001}">
      <dgm:prSet/>
      <dgm:spPr/>
      <dgm:t>
        <a:bodyPr/>
        <a:lstStyle/>
        <a:p>
          <a:endParaRPr lang="en-US"/>
        </a:p>
      </dgm:t>
    </dgm:pt>
    <dgm:pt modelId="{93D1140F-75B5-4FBE-A4D9-F675247D4A30}">
      <dgm:prSet/>
      <dgm:spPr/>
      <dgm:t>
        <a:bodyPr/>
        <a:lstStyle/>
        <a:p>
          <a:r>
            <a:rPr lang="en-IN" dirty="0"/>
            <a:t>Learning beyond classrooms, </a:t>
          </a:r>
          <a:endParaRPr lang="en-US" dirty="0"/>
        </a:p>
      </dgm:t>
    </dgm:pt>
    <dgm:pt modelId="{06F24A76-B2BA-4467-BF49-86D77C72E2F4}" type="parTrans" cxnId="{F82145BB-2FD8-41BD-82B5-1CEBA6DCE972}">
      <dgm:prSet/>
      <dgm:spPr/>
      <dgm:t>
        <a:bodyPr/>
        <a:lstStyle/>
        <a:p>
          <a:endParaRPr lang="en-US"/>
        </a:p>
      </dgm:t>
    </dgm:pt>
    <dgm:pt modelId="{634941BD-5591-4865-B2A0-8EB248A2CE63}" type="sibTrans" cxnId="{F82145BB-2FD8-41BD-82B5-1CEBA6DCE972}">
      <dgm:prSet/>
      <dgm:spPr/>
      <dgm:t>
        <a:bodyPr/>
        <a:lstStyle/>
        <a:p>
          <a:endParaRPr lang="en-US"/>
        </a:p>
      </dgm:t>
    </dgm:pt>
    <dgm:pt modelId="{7825FA92-FB37-4D49-959E-1212B693E1C0}">
      <dgm:prSet/>
      <dgm:spPr/>
      <dgm:t>
        <a:bodyPr/>
        <a:lstStyle/>
        <a:p>
          <a:r>
            <a:rPr lang="en-IN" dirty="0"/>
            <a:t>Activity-based assessments and project driven learning</a:t>
          </a:r>
          <a:endParaRPr lang="en-US" dirty="0"/>
        </a:p>
      </dgm:t>
    </dgm:pt>
    <dgm:pt modelId="{854523FF-E26D-4A66-A22D-9795736E13C9}" type="parTrans" cxnId="{07DD7D02-B633-41E4-B1EF-ED2F014ABAD8}">
      <dgm:prSet/>
      <dgm:spPr/>
      <dgm:t>
        <a:bodyPr/>
        <a:lstStyle/>
        <a:p>
          <a:endParaRPr lang="en-US"/>
        </a:p>
      </dgm:t>
    </dgm:pt>
    <dgm:pt modelId="{6BC4BD96-A8E1-4CB8-BB96-BE8E16174456}" type="sibTrans" cxnId="{07DD7D02-B633-41E4-B1EF-ED2F014ABAD8}">
      <dgm:prSet/>
      <dgm:spPr/>
      <dgm:t>
        <a:bodyPr/>
        <a:lstStyle/>
        <a:p>
          <a:endParaRPr lang="en-US"/>
        </a:p>
      </dgm:t>
    </dgm:pt>
    <dgm:pt modelId="{99117A5A-F6B9-4F76-AC67-E07BE6C15C3B}">
      <dgm:prSet/>
      <dgm:spPr/>
      <dgm:t>
        <a:bodyPr/>
        <a:lstStyle/>
        <a:p>
          <a:r>
            <a:rPr lang="en-IN"/>
            <a:t>Less Ppts and more interactive Classroom teaching</a:t>
          </a:r>
          <a:endParaRPr lang="en-US"/>
        </a:p>
      </dgm:t>
    </dgm:pt>
    <dgm:pt modelId="{FFA3F19B-5D35-4F91-931D-78666D812A30}" type="parTrans" cxnId="{D1F37CAC-06D5-4BC3-80A0-5297A63506EF}">
      <dgm:prSet/>
      <dgm:spPr/>
      <dgm:t>
        <a:bodyPr/>
        <a:lstStyle/>
        <a:p>
          <a:endParaRPr lang="en-US"/>
        </a:p>
      </dgm:t>
    </dgm:pt>
    <dgm:pt modelId="{6CD2F8A3-2CCD-4653-8DE3-C4B8191EC09F}" type="sibTrans" cxnId="{D1F37CAC-06D5-4BC3-80A0-5297A63506EF}">
      <dgm:prSet/>
      <dgm:spPr/>
      <dgm:t>
        <a:bodyPr/>
        <a:lstStyle/>
        <a:p>
          <a:endParaRPr lang="en-US"/>
        </a:p>
      </dgm:t>
    </dgm:pt>
    <dgm:pt modelId="{56B9C2E6-EAF0-4A32-9F7F-1DE41A56AF2F}">
      <dgm:prSet/>
      <dgm:spPr/>
      <dgm:t>
        <a:bodyPr/>
        <a:lstStyle/>
        <a:p>
          <a:r>
            <a:rPr lang="en-IN"/>
            <a:t>Experiential learning and Many More Initiatives</a:t>
          </a:r>
          <a:endParaRPr lang="en-US"/>
        </a:p>
      </dgm:t>
    </dgm:pt>
    <dgm:pt modelId="{6E2BE5DA-E5C2-4859-B3B8-A77B8717C9B6}" type="parTrans" cxnId="{6FF19824-2F64-4797-8CE0-21471792C7CC}">
      <dgm:prSet/>
      <dgm:spPr/>
      <dgm:t>
        <a:bodyPr/>
        <a:lstStyle/>
        <a:p>
          <a:endParaRPr lang="en-US"/>
        </a:p>
      </dgm:t>
    </dgm:pt>
    <dgm:pt modelId="{18B18CC0-7ECE-437A-9B5F-64F85053846F}" type="sibTrans" cxnId="{6FF19824-2F64-4797-8CE0-21471792C7CC}">
      <dgm:prSet/>
      <dgm:spPr/>
      <dgm:t>
        <a:bodyPr/>
        <a:lstStyle/>
        <a:p>
          <a:endParaRPr lang="en-US"/>
        </a:p>
      </dgm:t>
    </dgm:pt>
    <dgm:pt modelId="{C22B1A16-9F96-45C4-AE4D-8DF3AD73379D}" type="pres">
      <dgm:prSet presAssocID="{368F71B5-97DC-420B-986D-B726B01849D5}" presName="root" presStyleCnt="0">
        <dgm:presLayoutVars>
          <dgm:dir/>
          <dgm:resizeHandles val="exact"/>
        </dgm:presLayoutVars>
      </dgm:prSet>
      <dgm:spPr/>
      <dgm:t>
        <a:bodyPr/>
        <a:lstStyle/>
        <a:p>
          <a:endParaRPr lang="en-US"/>
        </a:p>
      </dgm:t>
    </dgm:pt>
    <dgm:pt modelId="{7EF4D067-5943-4B30-A3FC-3E5BB15C46B5}" type="pres">
      <dgm:prSet presAssocID="{A948BFF8-4935-4FA8-B857-B0CA31772F3A}" presName="compNode" presStyleCnt="0"/>
      <dgm:spPr/>
    </dgm:pt>
    <dgm:pt modelId="{9B15C2EB-B4DA-4972-BF35-237325D38DAE}" type="pres">
      <dgm:prSet presAssocID="{A948BFF8-4935-4FA8-B857-B0CA31772F3A}" presName="bgRect" presStyleLbl="bgShp" presStyleIdx="0" presStyleCnt="6"/>
      <dgm:spPr/>
    </dgm:pt>
    <dgm:pt modelId="{E34122E1-572D-4FF5-A8A3-D21BB7DB93CA}" type="pres">
      <dgm:prSet presAssocID="{A948BFF8-4935-4FA8-B857-B0CA31772F3A}" presName="iconRect" presStyleLbl="node1" presStyleIdx="0" presStyleCnt="6"/>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Classroom"/>
        </a:ext>
      </dgm:extLst>
    </dgm:pt>
    <dgm:pt modelId="{6F273C39-678A-418E-A7C4-023C120F8B5E}" type="pres">
      <dgm:prSet presAssocID="{A948BFF8-4935-4FA8-B857-B0CA31772F3A}" presName="spaceRect" presStyleCnt="0"/>
      <dgm:spPr/>
    </dgm:pt>
    <dgm:pt modelId="{26D880D5-0E10-46D5-AF46-84A66347304D}" type="pres">
      <dgm:prSet presAssocID="{A948BFF8-4935-4FA8-B857-B0CA31772F3A}" presName="parTx" presStyleLbl="revTx" presStyleIdx="0" presStyleCnt="6">
        <dgm:presLayoutVars>
          <dgm:chMax val="0"/>
          <dgm:chPref val="0"/>
        </dgm:presLayoutVars>
      </dgm:prSet>
      <dgm:spPr/>
      <dgm:t>
        <a:bodyPr/>
        <a:lstStyle/>
        <a:p>
          <a:endParaRPr lang="en-US"/>
        </a:p>
      </dgm:t>
    </dgm:pt>
    <dgm:pt modelId="{01890117-9D56-4F46-BAA3-28C78A0A602B}" type="pres">
      <dgm:prSet presAssocID="{C1B3A9A6-5FCC-4C89-9193-BD872FBF08B3}" presName="sibTrans" presStyleCnt="0"/>
      <dgm:spPr/>
    </dgm:pt>
    <dgm:pt modelId="{C5798F5D-B8C6-454A-B552-1F5935CDB288}" type="pres">
      <dgm:prSet presAssocID="{E32C4748-FD7E-4D84-BFE5-4A32C191D1E0}" presName="compNode" presStyleCnt="0"/>
      <dgm:spPr/>
    </dgm:pt>
    <dgm:pt modelId="{140436F3-8E64-4312-8A56-C7094AC1B220}" type="pres">
      <dgm:prSet presAssocID="{E32C4748-FD7E-4D84-BFE5-4A32C191D1E0}" presName="bgRect" presStyleLbl="bgShp" presStyleIdx="1" presStyleCnt="6"/>
      <dgm:spPr/>
    </dgm:pt>
    <dgm:pt modelId="{0185FC2F-AAB7-4702-AAE9-99426835EEC1}" type="pres">
      <dgm:prSet presAssocID="{E32C4748-FD7E-4D84-BFE5-4A32C191D1E0}" presName="iconRect" presStyleLbl="node1" presStyleIdx="1" presStyleCnt="6"/>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Person with Idea"/>
        </a:ext>
      </dgm:extLst>
    </dgm:pt>
    <dgm:pt modelId="{7CCA869E-6E61-49CD-B241-3A3820919F17}" type="pres">
      <dgm:prSet presAssocID="{E32C4748-FD7E-4D84-BFE5-4A32C191D1E0}" presName="spaceRect" presStyleCnt="0"/>
      <dgm:spPr/>
    </dgm:pt>
    <dgm:pt modelId="{2A655994-8D58-41E6-8FA4-099DE71E8D19}" type="pres">
      <dgm:prSet presAssocID="{E32C4748-FD7E-4D84-BFE5-4A32C191D1E0}" presName="parTx" presStyleLbl="revTx" presStyleIdx="1" presStyleCnt="6">
        <dgm:presLayoutVars>
          <dgm:chMax val="0"/>
          <dgm:chPref val="0"/>
        </dgm:presLayoutVars>
      </dgm:prSet>
      <dgm:spPr/>
      <dgm:t>
        <a:bodyPr/>
        <a:lstStyle/>
        <a:p>
          <a:endParaRPr lang="en-US"/>
        </a:p>
      </dgm:t>
    </dgm:pt>
    <dgm:pt modelId="{65DC489F-8232-4726-A64D-CF8B3053666E}" type="pres">
      <dgm:prSet presAssocID="{4D5BC786-280B-4AC2-A4B9-235A59A2323C}" presName="sibTrans" presStyleCnt="0"/>
      <dgm:spPr/>
    </dgm:pt>
    <dgm:pt modelId="{9D548E29-51A1-4444-B813-64B15ECEDEC5}" type="pres">
      <dgm:prSet presAssocID="{93D1140F-75B5-4FBE-A4D9-F675247D4A30}" presName="compNode" presStyleCnt="0"/>
      <dgm:spPr/>
    </dgm:pt>
    <dgm:pt modelId="{328B41C5-7753-445C-AFBC-E21E646DC961}" type="pres">
      <dgm:prSet presAssocID="{93D1140F-75B5-4FBE-A4D9-F675247D4A30}" presName="bgRect" presStyleLbl="bgShp" presStyleIdx="2" presStyleCnt="6"/>
      <dgm:spPr/>
    </dgm:pt>
    <dgm:pt modelId="{3AF9422D-EDE6-4A4A-8204-4FB0FB404D30}" type="pres">
      <dgm:prSet presAssocID="{93D1140F-75B5-4FBE-A4D9-F675247D4A30}" presName="iconRect" presStyleLbl="node1" presStyleIdx="2" presStyleCnt="6"/>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Books"/>
        </a:ext>
      </dgm:extLst>
    </dgm:pt>
    <dgm:pt modelId="{72CC828D-ED90-4E78-8477-F0393775B29E}" type="pres">
      <dgm:prSet presAssocID="{93D1140F-75B5-4FBE-A4D9-F675247D4A30}" presName="spaceRect" presStyleCnt="0"/>
      <dgm:spPr/>
    </dgm:pt>
    <dgm:pt modelId="{DC77F95E-9E32-4E21-B279-0CD650814DF6}" type="pres">
      <dgm:prSet presAssocID="{93D1140F-75B5-4FBE-A4D9-F675247D4A30}" presName="parTx" presStyleLbl="revTx" presStyleIdx="2" presStyleCnt="6">
        <dgm:presLayoutVars>
          <dgm:chMax val="0"/>
          <dgm:chPref val="0"/>
        </dgm:presLayoutVars>
      </dgm:prSet>
      <dgm:spPr/>
      <dgm:t>
        <a:bodyPr/>
        <a:lstStyle/>
        <a:p>
          <a:endParaRPr lang="en-US"/>
        </a:p>
      </dgm:t>
    </dgm:pt>
    <dgm:pt modelId="{BD173286-C80B-4011-8979-4508F5B11F16}" type="pres">
      <dgm:prSet presAssocID="{634941BD-5591-4865-B2A0-8EB248A2CE63}" presName="sibTrans" presStyleCnt="0"/>
      <dgm:spPr/>
    </dgm:pt>
    <dgm:pt modelId="{E11CF062-027B-4C0E-8C60-D83059348288}" type="pres">
      <dgm:prSet presAssocID="{7825FA92-FB37-4D49-959E-1212B693E1C0}" presName="compNode" presStyleCnt="0"/>
      <dgm:spPr/>
    </dgm:pt>
    <dgm:pt modelId="{2083A08C-9E8C-4420-899B-0FD7762F4AC0}" type="pres">
      <dgm:prSet presAssocID="{7825FA92-FB37-4D49-959E-1212B693E1C0}" presName="bgRect" presStyleLbl="bgShp" presStyleIdx="3" presStyleCnt="6"/>
      <dgm:spPr/>
    </dgm:pt>
    <dgm:pt modelId="{2438ACB6-C481-49C0-BF7A-61F749D70B20}" type="pres">
      <dgm:prSet presAssocID="{7825FA92-FB37-4D49-959E-1212B693E1C0}" presName="iconRect" presStyleLbl="node1" presStyleIdx="3" presStyleCnt="6"/>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Check List"/>
        </a:ext>
      </dgm:extLst>
    </dgm:pt>
    <dgm:pt modelId="{2DE913EF-6181-48C3-8D35-E004CCBC18AB}" type="pres">
      <dgm:prSet presAssocID="{7825FA92-FB37-4D49-959E-1212B693E1C0}" presName="spaceRect" presStyleCnt="0"/>
      <dgm:spPr/>
    </dgm:pt>
    <dgm:pt modelId="{3FC5D117-1BDD-4B5C-8079-A76DB1CD92CF}" type="pres">
      <dgm:prSet presAssocID="{7825FA92-FB37-4D49-959E-1212B693E1C0}" presName="parTx" presStyleLbl="revTx" presStyleIdx="3" presStyleCnt="6">
        <dgm:presLayoutVars>
          <dgm:chMax val="0"/>
          <dgm:chPref val="0"/>
        </dgm:presLayoutVars>
      </dgm:prSet>
      <dgm:spPr/>
      <dgm:t>
        <a:bodyPr/>
        <a:lstStyle/>
        <a:p>
          <a:endParaRPr lang="en-US"/>
        </a:p>
      </dgm:t>
    </dgm:pt>
    <dgm:pt modelId="{76A28F0D-63E2-42F1-8DDF-04A38A6687A4}" type="pres">
      <dgm:prSet presAssocID="{6BC4BD96-A8E1-4CB8-BB96-BE8E16174456}" presName="sibTrans" presStyleCnt="0"/>
      <dgm:spPr/>
    </dgm:pt>
    <dgm:pt modelId="{11B18146-0382-41FF-84F4-0ED14A2C6899}" type="pres">
      <dgm:prSet presAssocID="{99117A5A-F6B9-4F76-AC67-E07BE6C15C3B}" presName="compNode" presStyleCnt="0"/>
      <dgm:spPr/>
    </dgm:pt>
    <dgm:pt modelId="{A27C687C-652E-41E2-B1DD-8EBCF909F86B}" type="pres">
      <dgm:prSet presAssocID="{99117A5A-F6B9-4F76-AC67-E07BE6C15C3B}" presName="bgRect" presStyleLbl="bgShp" presStyleIdx="4" presStyleCnt="6"/>
      <dgm:spPr/>
    </dgm:pt>
    <dgm:pt modelId="{D9368F99-5C7B-4772-8A81-1A034BA3CB68}" type="pres">
      <dgm:prSet presAssocID="{99117A5A-F6B9-4F76-AC67-E07BE6C15C3B}" presName="iconRect" presStyleLbl="node1" presStyleIdx="4" presStyleCnt="6"/>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Teacher"/>
        </a:ext>
      </dgm:extLst>
    </dgm:pt>
    <dgm:pt modelId="{8F86CB5E-ED01-4D25-A8FF-954227673CD0}" type="pres">
      <dgm:prSet presAssocID="{99117A5A-F6B9-4F76-AC67-E07BE6C15C3B}" presName="spaceRect" presStyleCnt="0"/>
      <dgm:spPr/>
    </dgm:pt>
    <dgm:pt modelId="{AC2FFC2E-06AE-4508-9BD3-350237B1F560}" type="pres">
      <dgm:prSet presAssocID="{99117A5A-F6B9-4F76-AC67-E07BE6C15C3B}" presName="parTx" presStyleLbl="revTx" presStyleIdx="4" presStyleCnt="6">
        <dgm:presLayoutVars>
          <dgm:chMax val="0"/>
          <dgm:chPref val="0"/>
        </dgm:presLayoutVars>
      </dgm:prSet>
      <dgm:spPr/>
      <dgm:t>
        <a:bodyPr/>
        <a:lstStyle/>
        <a:p>
          <a:endParaRPr lang="en-US"/>
        </a:p>
      </dgm:t>
    </dgm:pt>
    <dgm:pt modelId="{12C06922-646C-4FD9-B218-EAA69309CE72}" type="pres">
      <dgm:prSet presAssocID="{6CD2F8A3-2CCD-4653-8DE3-C4B8191EC09F}" presName="sibTrans" presStyleCnt="0"/>
      <dgm:spPr/>
    </dgm:pt>
    <dgm:pt modelId="{91EF8921-658A-4185-B1E2-D7D8CC705404}" type="pres">
      <dgm:prSet presAssocID="{56B9C2E6-EAF0-4A32-9F7F-1DE41A56AF2F}" presName="compNode" presStyleCnt="0"/>
      <dgm:spPr/>
    </dgm:pt>
    <dgm:pt modelId="{C87A0861-635A-4812-9573-E79341186156}" type="pres">
      <dgm:prSet presAssocID="{56B9C2E6-EAF0-4A32-9F7F-1DE41A56AF2F}" presName="bgRect" presStyleLbl="bgShp" presStyleIdx="5" presStyleCnt="6"/>
      <dgm:spPr/>
    </dgm:pt>
    <dgm:pt modelId="{7C1F3F9F-6C66-4706-864B-A02A7BE71A23}" type="pres">
      <dgm:prSet presAssocID="{56B9C2E6-EAF0-4A32-9F7F-1DE41A56AF2F}" presName="iconRect" presStyleLbl="node1" presStyleIdx="5" presStyleCnt="6"/>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AE7E486F-422A-4D4C-9417-DD394607FCC0}" type="pres">
      <dgm:prSet presAssocID="{56B9C2E6-EAF0-4A32-9F7F-1DE41A56AF2F}" presName="spaceRect" presStyleCnt="0"/>
      <dgm:spPr/>
    </dgm:pt>
    <dgm:pt modelId="{D58A1907-4DE9-4B76-AC50-30EF43FEB2F1}" type="pres">
      <dgm:prSet presAssocID="{56B9C2E6-EAF0-4A32-9F7F-1DE41A56AF2F}" presName="parTx" presStyleLbl="revTx" presStyleIdx="5" presStyleCnt="6">
        <dgm:presLayoutVars>
          <dgm:chMax val="0"/>
          <dgm:chPref val="0"/>
        </dgm:presLayoutVars>
      </dgm:prSet>
      <dgm:spPr/>
      <dgm:t>
        <a:bodyPr/>
        <a:lstStyle/>
        <a:p>
          <a:endParaRPr lang="en-US"/>
        </a:p>
      </dgm:t>
    </dgm:pt>
  </dgm:ptLst>
  <dgm:cxnLst>
    <dgm:cxn modelId="{4C059B84-BAC6-43B2-8726-AF4A6807F54E}" srcId="{368F71B5-97DC-420B-986D-B726B01849D5}" destId="{A948BFF8-4935-4FA8-B857-B0CA31772F3A}" srcOrd="0" destOrd="0" parTransId="{C5F13682-7EEF-4DF1-BE53-0D5E6E12197B}" sibTransId="{C1B3A9A6-5FCC-4C89-9193-BD872FBF08B3}"/>
    <dgm:cxn modelId="{4E14E803-DD6E-4504-93F9-65036EF06001}" srcId="{368F71B5-97DC-420B-986D-B726B01849D5}" destId="{E32C4748-FD7E-4D84-BFE5-4A32C191D1E0}" srcOrd="1" destOrd="0" parTransId="{D454F91C-193A-4534-9EFB-3429F559EF7E}" sibTransId="{4D5BC786-280B-4AC2-A4B9-235A59A2323C}"/>
    <dgm:cxn modelId="{23192006-2791-4530-BDAF-818DE06F7224}" type="presOf" srcId="{A948BFF8-4935-4FA8-B857-B0CA31772F3A}" destId="{26D880D5-0E10-46D5-AF46-84A66347304D}" srcOrd="0" destOrd="0" presId="urn:microsoft.com/office/officeart/2018/2/layout/IconVerticalSolidList"/>
    <dgm:cxn modelId="{B63AC543-D06A-4FBF-87D7-617AEAA609A7}" type="presOf" srcId="{56B9C2E6-EAF0-4A32-9F7F-1DE41A56AF2F}" destId="{D58A1907-4DE9-4B76-AC50-30EF43FEB2F1}" srcOrd="0" destOrd="0" presId="urn:microsoft.com/office/officeart/2018/2/layout/IconVerticalSolidList"/>
    <dgm:cxn modelId="{F82145BB-2FD8-41BD-82B5-1CEBA6DCE972}" srcId="{368F71B5-97DC-420B-986D-B726B01849D5}" destId="{93D1140F-75B5-4FBE-A4D9-F675247D4A30}" srcOrd="2" destOrd="0" parTransId="{06F24A76-B2BA-4467-BF49-86D77C72E2F4}" sibTransId="{634941BD-5591-4865-B2A0-8EB248A2CE63}"/>
    <dgm:cxn modelId="{6FF19824-2F64-4797-8CE0-21471792C7CC}" srcId="{368F71B5-97DC-420B-986D-B726B01849D5}" destId="{56B9C2E6-EAF0-4A32-9F7F-1DE41A56AF2F}" srcOrd="5" destOrd="0" parTransId="{6E2BE5DA-E5C2-4859-B3B8-A77B8717C9B6}" sibTransId="{18B18CC0-7ECE-437A-9B5F-64F85053846F}"/>
    <dgm:cxn modelId="{CC8F859C-82E8-4BED-8BA4-3C2AC798FDB6}" type="presOf" srcId="{E32C4748-FD7E-4D84-BFE5-4A32C191D1E0}" destId="{2A655994-8D58-41E6-8FA4-099DE71E8D19}" srcOrd="0" destOrd="0" presId="urn:microsoft.com/office/officeart/2018/2/layout/IconVerticalSolidList"/>
    <dgm:cxn modelId="{75BE0C2B-A910-48FF-B640-E64640054E21}" type="presOf" srcId="{368F71B5-97DC-420B-986D-B726B01849D5}" destId="{C22B1A16-9F96-45C4-AE4D-8DF3AD73379D}" srcOrd="0" destOrd="0" presId="urn:microsoft.com/office/officeart/2018/2/layout/IconVerticalSolidList"/>
    <dgm:cxn modelId="{AF9AFA2D-C4C9-4985-9EDB-03F71091E20A}" type="presOf" srcId="{99117A5A-F6B9-4F76-AC67-E07BE6C15C3B}" destId="{AC2FFC2E-06AE-4508-9BD3-350237B1F560}" srcOrd="0" destOrd="0" presId="urn:microsoft.com/office/officeart/2018/2/layout/IconVerticalSolidList"/>
    <dgm:cxn modelId="{D1F37CAC-06D5-4BC3-80A0-5297A63506EF}" srcId="{368F71B5-97DC-420B-986D-B726B01849D5}" destId="{99117A5A-F6B9-4F76-AC67-E07BE6C15C3B}" srcOrd="4" destOrd="0" parTransId="{FFA3F19B-5D35-4F91-931D-78666D812A30}" sibTransId="{6CD2F8A3-2CCD-4653-8DE3-C4B8191EC09F}"/>
    <dgm:cxn modelId="{07DD7D02-B633-41E4-B1EF-ED2F014ABAD8}" srcId="{368F71B5-97DC-420B-986D-B726B01849D5}" destId="{7825FA92-FB37-4D49-959E-1212B693E1C0}" srcOrd="3" destOrd="0" parTransId="{854523FF-E26D-4A66-A22D-9795736E13C9}" sibTransId="{6BC4BD96-A8E1-4CB8-BB96-BE8E16174456}"/>
    <dgm:cxn modelId="{77427BAF-2B5F-4AC1-9FE2-1B89A8831F79}" type="presOf" srcId="{93D1140F-75B5-4FBE-A4D9-F675247D4A30}" destId="{DC77F95E-9E32-4E21-B279-0CD650814DF6}" srcOrd="0" destOrd="0" presId="urn:microsoft.com/office/officeart/2018/2/layout/IconVerticalSolidList"/>
    <dgm:cxn modelId="{B5127B3D-4A06-4430-8E1A-9989A718EE53}" type="presOf" srcId="{7825FA92-FB37-4D49-959E-1212B693E1C0}" destId="{3FC5D117-1BDD-4B5C-8079-A76DB1CD92CF}" srcOrd="0" destOrd="0" presId="urn:microsoft.com/office/officeart/2018/2/layout/IconVerticalSolidList"/>
    <dgm:cxn modelId="{FEABDEB7-410B-478C-A04D-DFB42A13D6D5}" type="presParOf" srcId="{C22B1A16-9F96-45C4-AE4D-8DF3AD73379D}" destId="{7EF4D067-5943-4B30-A3FC-3E5BB15C46B5}" srcOrd="0" destOrd="0" presId="urn:microsoft.com/office/officeart/2018/2/layout/IconVerticalSolidList"/>
    <dgm:cxn modelId="{68C9DCED-9865-4E5E-AA3F-6C8E11866A48}" type="presParOf" srcId="{7EF4D067-5943-4B30-A3FC-3E5BB15C46B5}" destId="{9B15C2EB-B4DA-4972-BF35-237325D38DAE}" srcOrd="0" destOrd="0" presId="urn:microsoft.com/office/officeart/2018/2/layout/IconVerticalSolidList"/>
    <dgm:cxn modelId="{1D857E2A-DE7F-4F87-8085-3DA8B2180234}" type="presParOf" srcId="{7EF4D067-5943-4B30-A3FC-3E5BB15C46B5}" destId="{E34122E1-572D-4FF5-A8A3-D21BB7DB93CA}" srcOrd="1" destOrd="0" presId="urn:microsoft.com/office/officeart/2018/2/layout/IconVerticalSolidList"/>
    <dgm:cxn modelId="{012CB039-5CCC-4699-A44F-F928582EB255}" type="presParOf" srcId="{7EF4D067-5943-4B30-A3FC-3E5BB15C46B5}" destId="{6F273C39-678A-418E-A7C4-023C120F8B5E}" srcOrd="2" destOrd="0" presId="urn:microsoft.com/office/officeart/2018/2/layout/IconVerticalSolidList"/>
    <dgm:cxn modelId="{EC76BDB3-623B-42B9-8C20-15EB403A6D5A}" type="presParOf" srcId="{7EF4D067-5943-4B30-A3FC-3E5BB15C46B5}" destId="{26D880D5-0E10-46D5-AF46-84A66347304D}" srcOrd="3" destOrd="0" presId="urn:microsoft.com/office/officeart/2018/2/layout/IconVerticalSolidList"/>
    <dgm:cxn modelId="{3D94E2D0-D750-414F-9D3B-41D2E2F49693}" type="presParOf" srcId="{C22B1A16-9F96-45C4-AE4D-8DF3AD73379D}" destId="{01890117-9D56-4F46-BAA3-28C78A0A602B}" srcOrd="1" destOrd="0" presId="urn:microsoft.com/office/officeart/2018/2/layout/IconVerticalSolidList"/>
    <dgm:cxn modelId="{CA130F56-2EC2-4501-868E-DAA17DF0D25E}" type="presParOf" srcId="{C22B1A16-9F96-45C4-AE4D-8DF3AD73379D}" destId="{C5798F5D-B8C6-454A-B552-1F5935CDB288}" srcOrd="2" destOrd="0" presId="urn:microsoft.com/office/officeart/2018/2/layout/IconVerticalSolidList"/>
    <dgm:cxn modelId="{CB4CD22E-3116-4E1F-9DE4-1955CFBCC45C}" type="presParOf" srcId="{C5798F5D-B8C6-454A-B552-1F5935CDB288}" destId="{140436F3-8E64-4312-8A56-C7094AC1B220}" srcOrd="0" destOrd="0" presId="urn:microsoft.com/office/officeart/2018/2/layout/IconVerticalSolidList"/>
    <dgm:cxn modelId="{1B53ECD2-331B-4329-95DF-BF4C8B8F9AD0}" type="presParOf" srcId="{C5798F5D-B8C6-454A-B552-1F5935CDB288}" destId="{0185FC2F-AAB7-4702-AAE9-99426835EEC1}" srcOrd="1" destOrd="0" presId="urn:microsoft.com/office/officeart/2018/2/layout/IconVerticalSolidList"/>
    <dgm:cxn modelId="{0ED9831A-0150-4075-B19D-B9BE6D891FCC}" type="presParOf" srcId="{C5798F5D-B8C6-454A-B552-1F5935CDB288}" destId="{7CCA869E-6E61-49CD-B241-3A3820919F17}" srcOrd="2" destOrd="0" presId="urn:microsoft.com/office/officeart/2018/2/layout/IconVerticalSolidList"/>
    <dgm:cxn modelId="{39FA0603-EBC7-4B5C-8BF3-F2014D6DA615}" type="presParOf" srcId="{C5798F5D-B8C6-454A-B552-1F5935CDB288}" destId="{2A655994-8D58-41E6-8FA4-099DE71E8D19}" srcOrd="3" destOrd="0" presId="urn:microsoft.com/office/officeart/2018/2/layout/IconVerticalSolidList"/>
    <dgm:cxn modelId="{6BFA7AC8-4C33-489C-9927-38BE862F41FB}" type="presParOf" srcId="{C22B1A16-9F96-45C4-AE4D-8DF3AD73379D}" destId="{65DC489F-8232-4726-A64D-CF8B3053666E}" srcOrd="3" destOrd="0" presId="urn:microsoft.com/office/officeart/2018/2/layout/IconVerticalSolidList"/>
    <dgm:cxn modelId="{9D3CEE65-CB11-41D1-9C6F-9DA475081319}" type="presParOf" srcId="{C22B1A16-9F96-45C4-AE4D-8DF3AD73379D}" destId="{9D548E29-51A1-4444-B813-64B15ECEDEC5}" srcOrd="4" destOrd="0" presId="urn:microsoft.com/office/officeart/2018/2/layout/IconVerticalSolidList"/>
    <dgm:cxn modelId="{78EA7337-5030-46AD-A6C4-3241D3A33ED3}" type="presParOf" srcId="{9D548E29-51A1-4444-B813-64B15ECEDEC5}" destId="{328B41C5-7753-445C-AFBC-E21E646DC961}" srcOrd="0" destOrd="0" presId="urn:microsoft.com/office/officeart/2018/2/layout/IconVerticalSolidList"/>
    <dgm:cxn modelId="{94E05B45-4A23-47CF-BF17-5F604553473A}" type="presParOf" srcId="{9D548E29-51A1-4444-B813-64B15ECEDEC5}" destId="{3AF9422D-EDE6-4A4A-8204-4FB0FB404D30}" srcOrd="1" destOrd="0" presId="urn:microsoft.com/office/officeart/2018/2/layout/IconVerticalSolidList"/>
    <dgm:cxn modelId="{92CAFEE1-F393-4ADC-90D8-ADBA6DF90322}" type="presParOf" srcId="{9D548E29-51A1-4444-B813-64B15ECEDEC5}" destId="{72CC828D-ED90-4E78-8477-F0393775B29E}" srcOrd="2" destOrd="0" presId="urn:microsoft.com/office/officeart/2018/2/layout/IconVerticalSolidList"/>
    <dgm:cxn modelId="{78B40C09-94AC-45D6-8399-AC165EF2D386}" type="presParOf" srcId="{9D548E29-51A1-4444-B813-64B15ECEDEC5}" destId="{DC77F95E-9E32-4E21-B279-0CD650814DF6}" srcOrd="3" destOrd="0" presId="urn:microsoft.com/office/officeart/2018/2/layout/IconVerticalSolidList"/>
    <dgm:cxn modelId="{1B40B0F1-D68F-4DE6-881F-FADAE25DF15A}" type="presParOf" srcId="{C22B1A16-9F96-45C4-AE4D-8DF3AD73379D}" destId="{BD173286-C80B-4011-8979-4508F5B11F16}" srcOrd="5" destOrd="0" presId="urn:microsoft.com/office/officeart/2018/2/layout/IconVerticalSolidList"/>
    <dgm:cxn modelId="{DAA6CAC9-74A7-479D-A1BC-6343BF99CA14}" type="presParOf" srcId="{C22B1A16-9F96-45C4-AE4D-8DF3AD73379D}" destId="{E11CF062-027B-4C0E-8C60-D83059348288}" srcOrd="6" destOrd="0" presId="urn:microsoft.com/office/officeart/2018/2/layout/IconVerticalSolidList"/>
    <dgm:cxn modelId="{D7D89009-F959-482D-8B73-8703BED2E1A4}" type="presParOf" srcId="{E11CF062-027B-4C0E-8C60-D83059348288}" destId="{2083A08C-9E8C-4420-899B-0FD7762F4AC0}" srcOrd="0" destOrd="0" presId="urn:microsoft.com/office/officeart/2018/2/layout/IconVerticalSolidList"/>
    <dgm:cxn modelId="{5E38B6A3-9E95-429E-ABBE-FBFD0125E281}" type="presParOf" srcId="{E11CF062-027B-4C0E-8C60-D83059348288}" destId="{2438ACB6-C481-49C0-BF7A-61F749D70B20}" srcOrd="1" destOrd="0" presId="urn:microsoft.com/office/officeart/2018/2/layout/IconVerticalSolidList"/>
    <dgm:cxn modelId="{69601E80-E0E2-4BBA-A51A-179A19B552BA}" type="presParOf" srcId="{E11CF062-027B-4C0E-8C60-D83059348288}" destId="{2DE913EF-6181-48C3-8D35-E004CCBC18AB}" srcOrd="2" destOrd="0" presId="urn:microsoft.com/office/officeart/2018/2/layout/IconVerticalSolidList"/>
    <dgm:cxn modelId="{06DE0652-0BF7-4D57-A0F7-C8BC20C5D8AA}" type="presParOf" srcId="{E11CF062-027B-4C0E-8C60-D83059348288}" destId="{3FC5D117-1BDD-4B5C-8079-A76DB1CD92CF}" srcOrd="3" destOrd="0" presId="urn:microsoft.com/office/officeart/2018/2/layout/IconVerticalSolidList"/>
    <dgm:cxn modelId="{4B6DAA5B-0F9A-4A20-84DE-1EFAAB0D60DD}" type="presParOf" srcId="{C22B1A16-9F96-45C4-AE4D-8DF3AD73379D}" destId="{76A28F0D-63E2-42F1-8DDF-04A38A6687A4}" srcOrd="7" destOrd="0" presId="urn:microsoft.com/office/officeart/2018/2/layout/IconVerticalSolidList"/>
    <dgm:cxn modelId="{E832C929-23F8-41A8-BFF0-26B1D6588FE4}" type="presParOf" srcId="{C22B1A16-9F96-45C4-AE4D-8DF3AD73379D}" destId="{11B18146-0382-41FF-84F4-0ED14A2C6899}" srcOrd="8" destOrd="0" presId="urn:microsoft.com/office/officeart/2018/2/layout/IconVerticalSolidList"/>
    <dgm:cxn modelId="{DB72A3DC-D23F-413A-BEB6-2CC59C2FDEDB}" type="presParOf" srcId="{11B18146-0382-41FF-84F4-0ED14A2C6899}" destId="{A27C687C-652E-41E2-B1DD-8EBCF909F86B}" srcOrd="0" destOrd="0" presId="urn:microsoft.com/office/officeart/2018/2/layout/IconVerticalSolidList"/>
    <dgm:cxn modelId="{C1FEF5D9-E260-41CD-ACFD-77C60C98803D}" type="presParOf" srcId="{11B18146-0382-41FF-84F4-0ED14A2C6899}" destId="{D9368F99-5C7B-4772-8A81-1A034BA3CB68}" srcOrd="1" destOrd="0" presId="urn:microsoft.com/office/officeart/2018/2/layout/IconVerticalSolidList"/>
    <dgm:cxn modelId="{AB61249A-738E-4638-8327-387F46803303}" type="presParOf" srcId="{11B18146-0382-41FF-84F4-0ED14A2C6899}" destId="{8F86CB5E-ED01-4D25-A8FF-954227673CD0}" srcOrd="2" destOrd="0" presId="urn:microsoft.com/office/officeart/2018/2/layout/IconVerticalSolidList"/>
    <dgm:cxn modelId="{A99AF929-1994-4597-8A21-EFDF5A611FC8}" type="presParOf" srcId="{11B18146-0382-41FF-84F4-0ED14A2C6899}" destId="{AC2FFC2E-06AE-4508-9BD3-350237B1F560}" srcOrd="3" destOrd="0" presId="urn:microsoft.com/office/officeart/2018/2/layout/IconVerticalSolidList"/>
    <dgm:cxn modelId="{A1ED006A-9665-4395-9278-9FF650F4DB3B}" type="presParOf" srcId="{C22B1A16-9F96-45C4-AE4D-8DF3AD73379D}" destId="{12C06922-646C-4FD9-B218-EAA69309CE72}" srcOrd="9" destOrd="0" presId="urn:microsoft.com/office/officeart/2018/2/layout/IconVerticalSolidList"/>
    <dgm:cxn modelId="{701A2C38-9595-4A9F-A296-87BBF25E6737}" type="presParOf" srcId="{C22B1A16-9F96-45C4-AE4D-8DF3AD73379D}" destId="{91EF8921-658A-4185-B1E2-D7D8CC705404}" srcOrd="10" destOrd="0" presId="urn:microsoft.com/office/officeart/2018/2/layout/IconVerticalSolidList"/>
    <dgm:cxn modelId="{693B4CFE-FDD6-46AA-9C60-611E655939AB}" type="presParOf" srcId="{91EF8921-658A-4185-B1E2-D7D8CC705404}" destId="{C87A0861-635A-4812-9573-E79341186156}" srcOrd="0" destOrd="0" presId="urn:microsoft.com/office/officeart/2018/2/layout/IconVerticalSolidList"/>
    <dgm:cxn modelId="{98E2C98B-B6EF-4B08-9B68-39F8035D1369}" type="presParOf" srcId="{91EF8921-658A-4185-B1E2-D7D8CC705404}" destId="{7C1F3F9F-6C66-4706-864B-A02A7BE71A23}" srcOrd="1" destOrd="0" presId="urn:microsoft.com/office/officeart/2018/2/layout/IconVerticalSolidList"/>
    <dgm:cxn modelId="{31703C3C-16A3-4CC0-894E-5013CD9D3DD9}" type="presParOf" srcId="{91EF8921-658A-4185-B1E2-D7D8CC705404}" destId="{AE7E486F-422A-4D4C-9417-DD394607FCC0}" srcOrd="2" destOrd="0" presId="urn:microsoft.com/office/officeart/2018/2/layout/IconVerticalSolidList"/>
    <dgm:cxn modelId="{F1E937D9-169D-400E-9269-D5AE44675C57}" type="presParOf" srcId="{91EF8921-658A-4185-B1E2-D7D8CC705404}" destId="{D58A1907-4DE9-4B76-AC50-30EF43FEB2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BEB849-83DB-41DB-AA1C-A814336773E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1FB7D0-30E2-415F-A627-0E89664251B1}">
      <dgm:prSet/>
      <dgm:spPr/>
      <dgm:t>
        <a:bodyPr/>
        <a:lstStyle/>
        <a:p>
          <a:pPr>
            <a:lnSpc>
              <a:spcPct val="100000"/>
            </a:lnSpc>
            <a:defRPr cap="all"/>
          </a:pPr>
          <a:r>
            <a:rPr lang="en-IN"/>
            <a:t>Simulation Based Lectures</a:t>
          </a:r>
          <a:endParaRPr lang="en-US"/>
        </a:p>
      </dgm:t>
    </dgm:pt>
    <dgm:pt modelId="{8FCA0D4F-F023-4E99-9770-8DAC515FD536}" type="parTrans" cxnId="{2A3EE81D-E8E9-4B13-AE23-CEA0040451FF}">
      <dgm:prSet/>
      <dgm:spPr/>
      <dgm:t>
        <a:bodyPr/>
        <a:lstStyle/>
        <a:p>
          <a:endParaRPr lang="en-US"/>
        </a:p>
      </dgm:t>
    </dgm:pt>
    <dgm:pt modelId="{7B574B5B-C9C8-45F5-BB43-3301D471DD80}" type="sibTrans" cxnId="{2A3EE81D-E8E9-4B13-AE23-CEA0040451FF}">
      <dgm:prSet/>
      <dgm:spPr/>
      <dgm:t>
        <a:bodyPr/>
        <a:lstStyle/>
        <a:p>
          <a:endParaRPr lang="en-US"/>
        </a:p>
      </dgm:t>
    </dgm:pt>
    <dgm:pt modelId="{E9F7782D-347D-4560-9C28-F36318840D21}">
      <dgm:prSet/>
      <dgm:spPr/>
      <dgm:t>
        <a:bodyPr/>
        <a:lstStyle/>
        <a:p>
          <a:pPr>
            <a:lnSpc>
              <a:spcPct val="100000"/>
            </a:lnSpc>
            <a:defRPr cap="all"/>
          </a:pPr>
          <a:r>
            <a:rPr lang="en-IN"/>
            <a:t>Speaking Assessments</a:t>
          </a:r>
          <a:endParaRPr lang="en-US"/>
        </a:p>
      </dgm:t>
    </dgm:pt>
    <dgm:pt modelId="{99C32EE9-1D80-4ED7-B1CB-6AB53CDD215E}" type="parTrans" cxnId="{2A022D7F-2677-4849-A93E-B98C2AB65747}">
      <dgm:prSet/>
      <dgm:spPr/>
      <dgm:t>
        <a:bodyPr/>
        <a:lstStyle/>
        <a:p>
          <a:endParaRPr lang="en-US"/>
        </a:p>
      </dgm:t>
    </dgm:pt>
    <dgm:pt modelId="{208E8A04-392C-4556-868E-623C2B4B82D7}" type="sibTrans" cxnId="{2A022D7F-2677-4849-A93E-B98C2AB65747}">
      <dgm:prSet/>
      <dgm:spPr/>
      <dgm:t>
        <a:bodyPr/>
        <a:lstStyle/>
        <a:p>
          <a:endParaRPr lang="en-US"/>
        </a:p>
      </dgm:t>
    </dgm:pt>
    <dgm:pt modelId="{B7B553DC-D3D4-4C44-9457-AA8A7A7BC89D}">
      <dgm:prSet/>
      <dgm:spPr/>
      <dgm:t>
        <a:bodyPr/>
        <a:lstStyle/>
        <a:p>
          <a:pPr>
            <a:lnSpc>
              <a:spcPct val="100000"/>
            </a:lnSpc>
            <a:defRPr cap="all"/>
          </a:pPr>
          <a:r>
            <a:rPr lang="en-IN"/>
            <a:t>Case study-based Assignments</a:t>
          </a:r>
          <a:endParaRPr lang="en-US"/>
        </a:p>
      </dgm:t>
    </dgm:pt>
    <dgm:pt modelId="{D18FD6E2-70FB-43A1-8BAF-20FE23314F3D}" type="parTrans" cxnId="{BF01878B-8ED8-4757-B5E7-7025ACF194F3}">
      <dgm:prSet/>
      <dgm:spPr/>
      <dgm:t>
        <a:bodyPr/>
        <a:lstStyle/>
        <a:p>
          <a:endParaRPr lang="en-US"/>
        </a:p>
      </dgm:t>
    </dgm:pt>
    <dgm:pt modelId="{0E5ACF25-2213-4062-BF55-2EF13D71A710}" type="sibTrans" cxnId="{BF01878B-8ED8-4757-B5E7-7025ACF194F3}">
      <dgm:prSet/>
      <dgm:spPr/>
      <dgm:t>
        <a:bodyPr/>
        <a:lstStyle/>
        <a:p>
          <a:endParaRPr lang="en-US"/>
        </a:p>
      </dgm:t>
    </dgm:pt>
    <dgm:pt modelId="{34EDFF82-0D70-435B-872E-6BCBBB9E0F7E}">
      <dgm:prSet/>
      <dgm:spPr/>
      <dgm:t>
        <a:bodyPr/>
        <a:lstStyle/>
        <a:p>
          <a:pPr>
            <a:lnSpc>
              <a:spcPct val="100000"/>
            </a:lnSpc>
            <a:defRPr cap="all"/>
          </a:pPr>
          <a:r>
            <a:rPr lang="en-IN"/>
            <a:t>Less Ppts and more interactive Classroom teaching</a:t>
          </a:r>
          <a:endParaRPr lang="en-US"/>
        </a:p>
      </dgm:t>
    </dgm:pt>
    <dgm:pt modelId="{86CE766B-443F-429D-8674-B014CE8A4ED0}" type="parTrans" cxnId="{82E1B90C-7524-41FA-8F8F-AED0899DADBF}">
      <dgm:prSet/>
      <dgm:spPr/>
      <dgm:t>
        <a:bodyPr/>
        <a:lstStyle/>
        <a:p>
          <a:endParaRPr lang="en-US"/>
        </a:p>
      </dgm:t>
    </dgm:pt>
    <dgm:pt modelId="{211BCB65-175D-4137-A9E2-FEA7FC2396EF}" type="sibTrans" cxnId="{82E1B90C-7524-41FA-8F8F-AED0899DADBF}">
      <dgm:prSet/>
      <dgm:spPr/>
      <dgm:t>
        <a:bodyPr/>
        <a:lstStyle/>
        <a:p>
          <a:endParaRPr lang="en-US"/>
        </a:p>
      </dgm:t>
    </dgm:pt>
    <dgm:pt modelId="{55D64891-47F4-43D7-95B4-6470A6C9B4AF}">
      <dgm:prSet/>
      <dgm:spPr/>
      <dgm:t>
        <a:bodyPr/>
        <a:lstStyle/>
        <a:p>
          <a:pPr>
            <a:lnSpc>
              <a:spcPct val="100000"/>
            </a:lnSpc>
            <a:defRPr cap="all"/>
          </a:pPr>
          <a:r>
            <a:rPr lang="en-IN"/>
            <a:t>Segmented Labs</a:t>
          </a:r>
          <a:endParaRPr lang="en-US"/>
        </a:p>
      </dgm:t>
    </dgm:pt>
    <dgm:pt modelId="{89BA898C-25C2-4BFC-B2E7-9EF22546D945}" type="parTrans" cxnId="{B6AB4235-D36B-4B14-A4B8-F68594A7D206}">
      <dgm:prSet/>
      <dgm:spPr/>
      <dgm:t>
        <a:bodyPr/>
        <a:lstStyle/>
        <a:p>
          <a:endParaRPr lang="en-US"/>
        </a:p>
      </dgm:t>
    </dgm:pt>
    <dgm:pt modelId="{DB1FA206-BEBD-4EC7-91E6-9CF15C6928FF}" type="sibTrans" cxnId="{B6AB4235-D36B-4B14-A4B8-F68594A7D206}">
      <dgm:prSet/>
      <dgm:spPr/>
      <dgm:t>
        <a:bodyPr/>
        <a:lstStyle/>
        <a:p>
          <a:endParaRPr lang="en-US"/>
        </a:p>
      </dgm:t>
    </dgm:pt>
    <dgm:pt modelId="{A537F83E-427E-4BDE-A557-3179104DFD0A}">
      <dgm:prSet/>
      <dgm:spPr/>
      <dgm:t>
        <a:bodyPr/>
        <a:lstStyle/>
        <a:p>
          <a:pPr>
            <a:lnSpc>
              <a:spcPct val="100000"/>
            </a:lnSpc>
            <a:defRPr cap="all"/>
          </a:pPr>
          <a:r>
            <a:rPr lang="en-IN"/>
            <a:t>Experiential learning and Many More Initiatives</a:t>
          </a:r>
          <a:endParaRPr lang="en-US"/>
        </a:p>
      </dgm:t>
    </dgm:pt>
    <dgm:pt modelId="{3436E2AF-B3BD-4E15-8CD1-BCD9F29C10FD}" type="parTrans" cxnId="{62053BF6-F3B1-4B05-9643-F428C252DA49}">
      <dgm:prSet/>
      <dgm:spPr/>
      <dgm:t>
        <a:bodyPr/>
        <a:lstStyle/>
        <a:p>
          <a:endParaRPr lang="en-US"/>
        </a:p>
      </dgm:t>
    </dgm:pt>
    <dgm:pt modelId="{6CB10C7D-CB71-415B-B370-E9E8B1CB4F6A}" type="sibTrans" cxnId="{62053BF6-F3B1-4B05-9643-F428C252DA49}">
      <dgm:prSet/>
      <dgm:spPr/>
      <dgm:t>
        <a:bodyPr/>
        <a:lstStyle/>
        <a:p>
          <a:endParaRPr lang="en-US"/>
        </a:p>
      </dgm:t>
    </dgm:pt>
    <dgm:pt modelId="{6C5583B1-0C63-40C6-92A4-A143F53031A1}" type="pres">
      <dgm:prSet presAssocID="{BCBEB849-83DB-41DB-AA1C-A814336773E6}" presName="root" presStyleCnt="0">
        <dgm:presLayoutVars>
          <dgm:dir/>
          <dgm:resizeHandles val="exact"/>
        </dgm:presLayoutVars>
      </dgm:prSet>
      <dgm:spPr/>
      <dgm:t>
        <a:bodyPr/>
        <a:lstStyle/>
        <a:p>
          <a:endParaRPr lang="en-US"/>
        </a:p>
      </dgm:t>
    </dgm:pt>
    <dgm:pt modelId="{0216BDB8-90F4-43DB-B58A-E09D20EA7B8D}" type="pres">
      <dgm:prSet presAssocID="{1C1FB7D0-30E2-415F-A627-0E89664251B1}" presName="compNode" presStyleCnt="0"/>
      <dgm:spPr/>
    </dgm:pt>
    <dgm:pt modelId="{09C68366-9F22-4884-A8ED-D87328203D9E}" type="pres">
      <dgm:prSet presAssocID="{1C1FB7D0-30E2-415F-A627-0E89664251B1}" presName="iconBgRect" presStyleLbl="bgShp" presStyleIdx="0" presStyleCnt="6"/>
      <dgm:spPr>
        <a:prstGeom prst="round2DiagRect">
          <a:avLst>
            <a:gd name="adj1" fmla="val 29727"/>
            <a:gd name="adj2" fmla="val 0"/>
          </a:avLst>
        </a:prstGeom>
      </dgm:spPr>
    </dgm:pt>
    <dgm:pt modelId="{7E20FE3B-F08E-4A26-91DF-F74C3E5E3994}" type="pres">
      <dgm:prSet presAssocID="{1C1FB7D0-30E2-415F-A627-0E89664251B1}" presName="iconRect" presStyleLbl="node1" presStyleIdx="0" presStyleCnt="6"/>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Teacher"/>
        </a:ext>
      </dgm:extLst>
    </dgm:pt>
    <dgm:pt modelId="{E66FC65B-8B3E-4401-9B5A-40467D94B4BB}" type="pres">
      <dgm:prSet presAssocID="{1C1FB7D0-30E2-415F-A627-0E89664251B1}" presName="spaceRect" presStyleCnt="0"/>
      <dgm:spPr/>
    </dgm:pt>
    <dgm:pt modelId="{AED1436F-6E71-448C-B254-54A6B3E4E2DB}" type="pres">
      <dgm:prSet presAssocID="{1C1FB7D0-30E2-415F-A627-0E89664251B1}" presName="textRect" presStyleLbl="revTx" presStyleIdx="0" presStyleCnt="6">
        <dgm:presLayoutVars>
          <dgm:chMax val="1"/>
          <dgm:chPref val="1"/>
        </dgm:presLayoutVars>
      </dgm:prSet>
      <dgm:spPr/>
      <dgm:t>
        <a:bodyPr/>
        <a:lstStyle/>
        <a:p>
          <a:endParaRPr lang="en-US"/>
        </a:p>
      </dgm:t>
    </dgm:pt>
    <dgm:pt modelId="{379952CA-13E4-429E-BBF4-79D1F88295B9}" type="pres">
      <dgm:prSet presAssocID="{7B574B5B-C9C8-45F5-BB43-3301D471DD80}" presName="sibTrans" presStyleCnt="0"/>
      <dgm:spPr/>
    </dgm:pt>
    <dgm:pt modelId="{C63A5DBF-DA37-4239-80E5-F232301932F5}" type="pres">
      <dgm:prSet presAssocID="{E9F7782D-347D-4560-9C28-F36318840D21}" presName="compNode" presStyleCnt="0"/>
      <dgm:spPr/>
    </dgm:pt>
    <dgm:pt modelId="{C7F7DE85-46A4-4C0B-8ABC-C0055F5F446F}" type="pres">
      <dgm:prSet presAssocID="{E9F7782D-347D-4560-9C28-F36318840D21}" presName="iconBgRect" presStyleLbl="bgShp" presStyleIdx="1" presStyleCnt="6"/>
      <dgm:spPr>
        <a:prstGeom prst="round2DiagRect">
          <a:avLst>
            <a:gd name="adj1" fmla="val 29727"/>
            <a:gd name="adj2" fmla="val 0"/>
          </a:avLst>
        </a:prstGeom>
      </dgm:spPr>
    </dgm:pt>
    <dgm:pt modelId="{12146FD8-6BBF-4F67-8134-521FF8525DED}" type="pres">
      <dgm:prSet presAssocID="{E9F7782D-347D-4560-9C28-F36318840D21}" presName="iconRect" presStyleLbl="node1" presStyleIdx="1" presStyleCnt="6"/>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Chat"/>
        </a:ext>
      </dgm:extLst>
    </dgm:pt>
    <dgm:pt modelId="{C47AD4E7-2409-4E3B-9F9F-5647A92D4262}" type="pres">
      <dgm:prSet presAssocID="{E9F7782D-347D-4560-9C28-F36318840D21}" presName="spaceRect" presStyleCnt="0"/>
      <dgm:spPr/>
    </dgm:pt>
    <dgm:pt modelId="{4FC1032B-714E-4028-8FDC-1FC00F80DE79}" type="pres">
      <dgm:prSet presAssocID="{E9F7782D-347D-4560-9C28-F36318840D21}" presName="textRect" presStyleLbl="revTx" presStyleIdx="1" presStyleCnt="6">
        <dgm:presLayoutVars>
          <dgm:chMax val="1"/>
          <dgm:chPref val="1"/>
        </dgm:presLayoutVars>
      </dgm:prSet>
      <dgm:spPr/>
      <dgm:t>
        <a:bodyPr/>
        <a:lstStyle/>
        <a:p>
          <a:endParaRPr lang="en-US"/>
        </a:p>
      </dgm:t>
    </dgm:pt>
    <dgm:pt modelId="{D188FFAA-84CA-4821-932D-4697EE5FB7DA}" type="pres">
      <dgm:prSet presAssocID="{208E8A04-392C-4556-868E-623C2B4B82D7}" presName="sibTrans" presStyleCnt="0"/>
      <dgm:spPr/>
    </dgm:pt>
    <dgm:pt modelId="{E227FBFE-8B1A-4EF0-9EFE-F4CB22572CD0}" type="pres">
      <dgm:prSet presAssocID="{B7B553DC-D3D4-4C44-9457-AA8A7A7BC89D}" presName="compNode" presStyleCnt="0"/>
      <dgm:spPr/>
    </dgm:pt>
    <dgm:pt modelId="{629CD486-9B70-427C-AE3F-1DFCBCCFF918}" type="pres">
      <dgm:prSet presAssocID="{B7B553DC-D3D4-4C44-9457-AA8A7A7BC89D}" presName="iconBgRect" presStyleLbl="bgShp" presStyleIdx="2" presStyleCnt="6"/>
      <dgm:spPr>
        <a:prstGeom prst="round2DiagRect">
          <a:avLst>
            <a:gd name="adj1" fmla="val 29727"/>
            <a:gd name="adj2" fmla="val 0"/>
          </a:avLst>
        </a:prstGeom>
      </dgm:spPr>
    </dgm:pt>
    <dgm:pt modelId="{F0E46589-123A-40AB-998E-CFF5B04B6984}" type="pres">
      <dgm:prSet presAssocID="{B7B553DC-D3D4-4C44-9457-AA8A7A7BC89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Magnifying glass"/>
        </a:ext>
      </dgm:extLst>
    </dgm:pt>
    <dgm:pt modelId="{6800BB8A-FFDE-4B9A-8F21-C4EDDA8B2BD2}" type="pres">
      <dgm:prSet presAssocID="{B7B553DC-D3D4-4C44-9457-AA8A7A7BC89D}" presName="spaceRect" presStyleCnt="0"/>
      <dgm:spPr/>
    </dgm:pt>
    <dgm:pt modelId="{5C62ED13-7F0F-40A6-8204-72C3A02A7B0B}" type="pres">
      <dgm:prSet presAssocID="{B7B553DC-D3D4-4C44-9457-AA8A7A7BC89D}" presName="textRect" presStyleLbl="revTx" presStyleIdx="2" presStyleCnt="6">
        <dgm:presLayoutVars>
          <dgm:chMax val="1"/>
          <dgm:chPref val="1"/>
        </dgm:presLayoutVars>
      </dgm:prSet>
      <dgm:spPr/>
      <dgm:t>
        <a:bodyPr/>
        <a:lstStyle/>
        <a:p>
          <a:endParaRPr lang="en-US"/>
        </a:p>
      </dgm:t>
    </dgm:pt>
    <dgm:pt modelId="{30493924-C35E-4E4D-B9BD-D48826516ACA}" type="pres">
      <dgm:prSet presAssocID="{0E5ACF25-2213-4062-BF55-2EF13D71A710}" presName="sibTrans" presStyleCnt="0"/>
      <dgm:spPr/>
    </dgm:pt>
    <dgm:pt modelId="{6FC56E52-CB4B-415F-BB43-34A65D59A770}" type="pres">
      <dgm:prSet presAssocID="{34EDFF82-0D70-435B-872E-6BCBBB9E0F7E}" presName="compNode" presStyleCnt="0"/>
      <dgm:spPr/>
    </dgm:pt>
    <dgm:pt modelId="{8CC6E375-676B-4111-B349-B5A73C737AED}" type="pres">
      <dgm:prSet presAssocID="{34EDFF82-0D70-435B-872E-6BCBBB9E0F7E}" presName="iconBgRect" presStyleLbl="bgShp" presStyleIdx="3" presStyleCnt="6"/>
      <dgm:spPr>
        <a:prstGeom prst="round2DiagRect">
          <a:avLst>
            <a:gd name="adj1" fmla="val 29727"/>
            <a:gd name="adj2" fmla="val 0"/>
          </a:avLst>
        </a:prstGeom>
      </dgm:spPr>
    </dgm:pt>
    <dgm:pt modelId="{4884B566-095B-4123-B282-5919B11B5425}" type="pres">
      <dgm:prSet presAssocID="{34EDFF82-0D70-435B-872E-6BCBBB9E0F7E}" presName="iconRect" presStyleLbl="node1" presStyleIdx="3" presStyleCnt="6"/>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Blackboard"/>
        </a:ext>
      </dgm:extLst>
    </dgm:pt>
    <dgm:pt modelId="{21189303-333E-4C1B-B89A-58778B9638E6}" type="pres">
      <dgm:prSet presAssocID="{34EDFF82-0D70-435B-872E-6BCBBB9E0F7E}" presName="spaceRect" presStyleCnt="0"/>
      <dgm:spPr/>
    </dgm:pt>
    <dgm:pt modelId="{5B9C4132-1D38-41AA-B052-C853AA99FF6B}" type="pres">
      <dgm:prSet presAssocID="{34EDFF82-0D70-435B-872E-6BCBBB9E0F7E}" presName="textRect" presStyleLbl="revTx" presStyleIdx="3" presStyleCnt="6">
        <dgm:presLayoutVars>
          <dgm:chMax val="1"/>
          <dgm:chPref val="1"/>
        </dgm:presLayoutVars>
      </dgm:prSet>
      <dgm:spPr/>
      <dgm:t>
        <a:bodyPr/>
        <a:lstStyle/>
        <a:p>
          <a:endParaRPr lang="en-US"/>
        </a:p>
      </dgm:t>
    </dgm:pt>
    <dgm:pt modelId="{D6E946CA-65EF-4F9F-8E43-56648C35653C}" type="pres">
      <dgm:prSet presAssocID="{211BCB65-175D-4137-A9E2-FEA7FC2396EF}" presName="sibTrans" presStyleCnt="0"/>
      <dgm:spPr/>
    </dgm:pt>
    <dgm:pt modelId="{7D90016C-5A28-4568-9177-D53CFD5F6D86}" type="pres">
      <dgm:prSet presAssocID="{55D64891-47F4-43D7-95B4-6470A6C9B4AF}" presName="compNode" presStyleCnt="0"/>
      <dgm:spPr/>
    </dgm:pt>
    <dgm:pt modelId="{B7C6F176-B299-4100-827F-A7E29D1364BD}" type="pres">
      <dgm:prSet presAssocID="{55D64891-47F4-43D7-95B4-6470A6C9B4AF}" presName="iconBgRect" presStyleLbl="bgShp" presStyleIdx="4" presStyleCnt="6"/>
      <dgm:spPr>
        <a:prstGeom prst="round2DiagRect">
          <a:avLst>
            <a:gd name="adj1" fmla="val 29727"/>
            <a:gd name="adj2" fmla="val 0"/>
          </a:avLst>
        </a:prstGeom>
      </dgm:spPr>
    </dgm:pt>
    <dgm:pt modelId="{0EAB746F-9979-4D7E-9CE0-4F493FACF0C9}" type="pres">
      <dgm:prSet presAssocID="{55D64891-47F4-43D7-95B4-6470A6C9B4AF}" presName="iconRect" presStyleLbl="node1" presStyleIdx="4" presStyleCnt="6"/>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Flask"/>
        </a:ext>
      </dgm:extLst>
    </dgm:pt>
    <dgm:pt modelId="{2EC633B5-C4B6-4E6E-BED8-50515C3C1649}" type="pres">
      <dgm:prSet presAssocID="{55D64891-47F4-43D7-95B4-6470A6C9B4AF}" presName="spaceRect" presStyleCnt="0"/>
      <dgm:spPr/>
    </dgm:pt>
    <dgm:pt modelId="{268D4B57-A9A4-431E-8234-202D534606AF}" type="pres">
      <dgm:prSet presAssocID="{55D64891-47F4-43D7-95B4-6470A6C9B4AF}" presName="textRect" presStyleLbl="revTx" presStyleIdx="4" presStyleCnt="6">
        <dgm:presLayoutVars>
          <dgm:chMax val="1"/>
          <dgm:chPref val="1"/>
        </dgm:presLayoutVars>
      </dgm:prSet>
      <dgm:spPr/>
      <dgm:t>
        <a:bodyPr/>
        <a:lstStyle/>
        <a:p>
          <a:endParaRPr lang="en-US"/>
        </a:p>
      </dgm:t>
    </dgm:pt>
    <dgm:pt modelId="{AF6630FE-3778-4F56-B34C-081CF92724B6}" type="pres">
      <dgm:prSet presAssocID="{DB1FA206-BEBD-4EC7-91E6-9CF15C6928FF}" presName="sibTrans" presStyleCnt="0"/>
      <dgm:spPr/>
    </dgm:pt>
    <dgm:pt modelId="{C04FC637-A8C5-4A01-AD67-49854179423C}" type="pres">
      <dgm:prSet presAssocID="{A537F83E-427E-4BDE-A557-3179104DFD0A}" presName="compNode" presStyleCnt="0"/>
      <dgm:spPr/>
    </dgm:pt>
    <dgm:pt modelId="{9D0AA9AB-262B-4210-B761-65C8BC287B9A}" type="pres">
      <dgm:prSet presAssocID="{A537F83E-427E-4BDE-A557-3179104DFD0A}" presName="iconBgRect" presStyleLbl="bgShp" presStyleIdx="5" presStyleCnt="6"/>
      <dgm:spPr>
        <a:prstGeom prst="round2DiagRect">
          <a:avLst>
            <a:gd name="adj1" fmla="val 29727"/>
            <a:gd name="adj2" fmla="val 0"/>
          </a:avLst>
        </a:prstGeom>
      </dgm:spPr>
    </dgm:pt>
    <dgm:pt modelId="{D4ECF13D-9C04-42B4-ABDB-753A932A05F4}" type="pres">
      <dgm:prSet presAssocID="{A537F83E-427E-4BDE-A557-3179104DFD0A}" presName="iconRect" presStyleLbl="node1" presStyleIdx="5" presStyleCnt="6"/>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41C577CD-1AF8-45F3-BAD3-DC989D46EC29}" type="pres">
      <dgm:prSet presAssocID="{A537F83E-427E-4BDE-A557-3179104DFD0A}" presName="spaceRect" presStyleCnt="0"/>
      <dgm:spPr/>
    </dgm:pt>
    <dgm:pt modelId="{3743EC71-B8A6-4BF5-A971-2941EBCFEF34}" type="pres">
      <dgm:prSet presAssocID="{A537F83E-427E-4BDE-A557-3179104DFD0A}" presName="textRect" presStyleLbl="revTx" presStyleIdx="5" presStyleCnt="6">
        <dgm:presLayoutVars>
          <dgm:chMax val="1"/>
          <dgm:chPref val="1"/>
        </dgm:presLayoutVars>
      </dgm:prSet>
      <dgm:spPr/>
      <dgm:t>
        <a:bodyPr/>
        <a:lstStyle/>
        <a:p>
          <a:endParaRPr lang="en-US"/>
        </a:p>
      </dgm:t>
    </dgm:pt>
  </dgm:ptLst>
  <dgm:cxnLst>
    <dgm:cxn modelId="{2A3EE81D-E8E9-4B13-AE23-CEA0040451FF}" srcId="{BCBEB849-83DB-41DB-AA1C-A814336773E6}" destId="{1C1FB7D0-30E2-415F-A627-0E89664251B1}" srcOrd="0" destOrd="0" parTransId="{8FCA0D4F-F023-4E99-9770-8DAC515FD536}" sibTransId="{7B574B5B-C9C8-45F5-BB43-3301D471DD80}"/>
    <dgm:cxn modelId="{B9DFDDD2-DEBA-484C-A068-DFAECB9FE21B}" type="presOf" srcId="{B7B553DC-D3D4-4C44-9457-AA8A7A7BC89D}" destId="{5C62ED13-7F0F-40A6-8204-72C3A02A7B0B}" srcOrd="0" destOrd="0" presId="urn:microsoft.com/office/officeart/2018/5/layout/IconLeafLabelList"/>
    <dgm:cxn modelId="{2A022D7F-2677-4849-A93E-B98C2AB65747}" srcId="{BCBEB849-83DB-41DB-AA1C-A814336773E6}" destId="{E9F7782D-347D-4560-9C28-F36318840D21}" srcOrd="1" destOrd="0" parTransId="{99C32EE9-1D80-4ED7-B1CB-6AB53CDD215E}" sibTransId="{208E8A04-392C-4556-868E-623C2B4B82D7}"/>
    <dgm:cxn modelId="{569A50C4-AEE4-4495-97D3-A1849B242599}" type="presOf" srcId="{A537F83E-427E-4BDE-A557-3179104DFD0A}" destId="{3743EC71-B8A6-4BF5-A971-2941EBCFEF34}" srcOrd="0" destOrd="0" presId="urn:microsoft.com/office/officeart/2018/5/layout/IconLeafLabelList"/>
    <dgm:cxn modelId="{420B9C26-C970-4F16-BA90-1DCAD36768FE}" type="presOf" srcId="{BCBEB849-83DB-41DB-AA1C-A814336773E6}" destId="{6C5583B1-0C63-40C6-92A4-A143F53031A1}" srcOrd="0" destOrd="0" presId="urn:microsoft.com/office/officeart/2018/5/layout/IconLeafLabelList"/>
    <dgm:cxn modelId="{B1A94EE7-A480-4FA7-89AD-B7A436C95977}" type="presOf" srcId="{34EDFF82-0D70-435B-872E-6BCBBB9E0F7E}" destId="{5B9C4132-1D38-41AA-B052-C853AA99FF6B}" srcOrd="0" destOrd="0" presId="urn:microsoft.com/office/officeart/2018/5/layout/IconLeafLabelList"/>
    <dgm:cxn modelId="{745977E1-9DA1-4610-9EAE-9161352BCBAC}" type="presOf" srcId="{1C1FB7D0-30E2-415F-A627-0E89664251B1}" destId="{AED1436F-6E71-448C-B254-54A6B3E4E2DB}" srcOrd="0" destOrd="0" presId="urn:microsoft.com/office/officeart/2018/5/layout/IconLeafLabelList"/>
    <dgm:cxn modelId="{B6AB4235-D36B-4B14-A4B8-F68594A7D206}" srcId="{BCBEB849-83DB-41DB-AA1C-A814336773E6}" destId="{55D64891-47F4-43D7-95B4-6470A6C9B4AF}" srcOrd="4" destOrd="0" parTransId="{89BA898C-25C2-4BFC-B2E7-9EF22546D945}" sibTransId="{DB1FA206-BEBD-4EC7-91E6-9CF15C6928FF}"/>
    <dgm:cxn modelId="{87EE89A9-9C75-4DE2-A3CE-B629042D82A9}" type="presOf" srcId="{E9F7782D-347D-4560-9C28-F36318840D21}" destId="{4FC1032B-714E-4028-8FDC-1FC00F80DE79}" srcOrd="0" destOrd="0" presId="urn:microsoft.com/office/officeart/2018/5/layout/IconLeafLabelList"/>
    <dgm:cxn modelId="{82E1B90C-7524-41FA-8F8F-AED0899DADBF}" srcId="{BCBEB849-83DB-41DB-AA1C-A814336773E6}" destId="{34EDFF82-0D70-435B-872E-6BCBBB9E0F7E}" srcOrd="3" destOrd="0" parTransId="{86CE766B-443F-429D-8674-B014CE8A4ED0}" sibTransId="{211BCB65-175D-4137-A9E2-FEA7FC2396EF}"/>
    <dgm:cxn modelId="{62053BF6-F3B1-4B05-9643-F428C252DA49}" srcId="{BCBEB849-83DB-41DB-AA1C-A814336773E6}" destId="{A537F83E-427E-4BDE-A557-3179104DFD0A}" srcOrd="5" destOrd="0" parTransId="{3436E2AF-B3BD-4E15-8CD1-BCD9F29C10FD}" sibTransId="{6CB10C7D-CB71-415B-B370-E9E8B1CB4F6A}"/>
    <dgm:cxn modelId="{A9ADF7E8-6A88-4B60-AE2B-F6E8063EAA8B}" type="presOf" srcId="{55D64891-47F4-43D7-95B4-6470A6C9B4AF}" destId="{268D4B57-A9A4-431E-8234-202D534606AF}" srcOrd="0" destOrd="0" presId="urn:microsoft.com/office/officeart/2018/5/layout/IconLeafLabelList"/>
    <dgm:cxn modelId="{BF01878B-8ED8-4757-B5E7-7025ACF194F3}" srcId="{BCBEB849-83DB-41DB-AA1C-A814336773E6}" destId="{B7B553DC-D3D4-4C44-9457-AA8A7A7BC89D}" srcOrd="2" destOrd="0" parTransId="{D18FD6E2-70FB-43A1-8BAF-20FE23314F3D}" sibTransId="{0E5ACF25-2213-4062-BF55-2EF13D71A710}"/>
    <dgm:cxn modelId="{CF4429B3-4E1B-4FBF-8F55-6A094E06B102}" type="presParOf" srcId="{6C5583B1-0C63-40C6-92A4-A143F53031A1}" destId="{0216BDB8-90F4-43DB-B58A-E09D20EA7B8D}" srcOrd="0" destOrd="0" presId="urn:microsoft.com/office/officeart/2018/5/layout/IconLeafLabelList"/>
    <dgm:cxn modelId="{8D9E8CE0-183F-44D0-A6AD-3A8C068A3750}" type="presParOf" srcId="{0216BDB8-90F4-43DB-B58A-E09D20EA7B8D}" destId="{09C68366-9F22-4884-A8ED-D87328203D9E}" srcOrd="0" destOrd="0" presId="urn:microsoft.com/office/officeart/2018/5/layout/IconLeafLabelList"/>
    <dgm:cxn modelId="{053BC556-46B8-49F1-89F9-277B9C6F9D45}" type="presParOf" srcId="{0216BDB8-90F4-43DB-B58A-E09D20EA7B8D}" destId="{7E20FE3B-F08E-4A26-91DF-F74C3E5E3994}" srcOrd="1" destOrd="0" presId="urn:microsoft.com/office/officeart/2018/5/layout/IconLeafLabelList"/>
    <dgm:cxn modelId="{4089885E-5605-4000-8F3C-4B7D3AD99BA4}" type="presParOf" srcId="{0216BDB8-90F4-43DB-B58A-E09D20EA7B8D}" destId="{E66FC65B-8B3E-4401-9B5A-40467D94B4BB}" srcOrd="2" destOrd="0" presId="urn:microsoft.com/office/officeart/2018/5/layout/IconLeafLabelList"/>
    <dgm:cxn modelId="{66E60F6B-E389-4EE1-ACA6-1674BFC4F02E}" type="presParOf" srcId="{0216BDB8-90F4-43DB-B58A-E09D20EA7B8D}" destId="{AED1436F-6E71-448C-B254-54A6B3E4E2DB}" srcOrd="3" destOrd="0" presId="urn:microsoft.com/office/officeart/2018/5/layout/IconLeafLabelList"/>
    <dgm:cxn modelId="{FFD435F8-2430-4E7D-BCE6-A8B611ABB0D5}" type="presParOf" srcId="{6C5583B1-0C63-40C6-92A4-A143F53031A1}" destId="{379952CA-13E4-429E-BBF4-79D1F88295B9}" srcOrd="1" destOrd="0" presId="urn:microsoft.com/office/officeart/2018/5/layout/IconLeafLabelList"/>
    <dgm:cxn modelId="{9ABE5D42-0B3B-4284-A241-84D1B2418544}" type="presParOf" srcId="{6C5583B1-0C63-40C6-92A4-A143F53031A1}" destId="{C63A5DBF-DA37-4239-80E5-F232301932F5}" srcOrd="2" destOrd="0" presId="urn:microsoft.com/office/officeart/2018/5/layout/IconLeafLabelList"/>
    <dgm:cxn modelId="{34CE0602-DF60-4E88-B16D-01979E153CB8}" type="presParOf" srcId="{C63A5DBF-DA37-4239-80E5-F232301932F5}" destId="{C7F7DE85-46A4-4C0B-8ABC-C0055F5F446F}" srcOrd="0" destOrd="0" presId="urn:microsoft.com/office/officeart/2018/5/layout/IconLeafLabelList"/>
    <dgm:cxn modelId="{A71F94E5-00CA-485E-8A1A-4DBF91ACCC7C}" type="presParOf" srcId="{C63A5DBF-DA37-4239-80E5-F232301932F5}" destId="{12146FD8-6BBF-4F67-8134-521FF8525DED}" srcOrd="1" destOrd="0" presId="urn:microsoft.com/office/officeart/2018/5/layout/IconLeafLabelList"/>
    <dgm:cxn modelId="{184F6ABC-81B7-4CAF-9B7C-5CF89EE7DB47}" type="presParOf" srcId="{C63A5DBF-DA37-4239-80E5-F232301932F5}" destId="{C47AD4E7-2409-4E3B-9F9F-5647A92D4262}" srcOrd="2" destOrd="0" presId="urn:microsoft.com/office/officeart/2018/5/layout/IconLeafLabelList"/>
    <dgm:cxn modelId="{E6949E19-9A57-47D4-8FDB-180FCF528A94}" type="presParOf" srcId="{C63A5DBF-DA37-4239-80E5-F232301932F5}" destId="{4FC1032B-714E-4028-8FDC-1FC00F80DE79}" srcOrd="3" destOrd="0" presId="urn:microsoft.com/office/officeart/2018/5/layout/IconLeafLabelList"/>
    <dgm:cxn modelId="{F0DECCBC-A19F-4337-BE5B-919FBF5802EE}" type="presParOf" srcId="{6C5583B1-0C63-40C6-92A4-A143F53031A1}" destId="{D188FFAA-84CA-4821-932D-4697EE5FB7DA}" srcOrd="3" destOrd="0" presId="urn:microsoft.com/office/officeart/2018/5/layout/IconLeafLabelList"/>
    <dgm:cxn modelId="{C061D092-23FE-46F8-98AC-6EE46FCEE4C0}" type="presParOf" srcId="{6C5583B1-0C63-40C6-92A4-A143F53031A1}" destId="{E227FBFE-8B1A-4EF0-9EFE-F4CB22572CD0}" srcOrd="4" destOrd="0" presId="urn:microsoft.com/office/officeart/2018/5/layout/IconLeafLabelList"/>
    <dgm:cxn modelId="{E2373807-2875-4469-9628-E7F1B3C3014F}" type="presParOf" srcId="{E227FBFE-8B1A-4EF0-9EFE-F4CB22572CD0}" destId="{629CD486-9B70-427C-AE3F-1DFCBCCFF918}" srcOrd="0" destOrd="0" presId="urn:microsoft.com/office/officeart/2018/5/layout/IconLeafLabelList"/>
    <dgm:cxn modelId="{F0CAAAF1-F6B0-49B3-9328-0EDD5B7C0017}" type="presParOf" srcId="{E227FBFE-8B1A-4EF0-9EFE-F4CB22572CD0}" destId="{F0E46589-123A-40AB-998E-CFF5B04B6984}" srcOrd="1" destOrd="0" presId="urn:microsoft.com/office/officeart/2018/5/layout/IconLeafLabelList"/>
    <dgm:cxn modelId="{5D0DE4E0-674A-44BF-8D3A-3BBB7C45C598}" type="presParOf" srcId="{E227FBFE-8B1A-4EF0-9EFE-F4CB22572CD0}" destId="{6800BB8A-FFDE-4B9A-8F21-C4EDDA8B2BD2}" srcOrd="2" destOrd="0" presId="urn:microsoft.com/office/officeart/2018/5/layout/IconLeafLabelList"/>
    <dgm:cxn modelId="{CEF208BC-0988-4233-8691-39A46AC3F0A5}" type="presParOf" srcId="{E227FBFE-8B1A-4EF0-9EFE-F4CB22572CD0}" destId="{5C62ED13-7F0F-40A6-8204-72C3A02A7B0B}" srcOrd="3" destOrd="0" presId="urn:microsoft.com/office/officeart/2018/5/layout/IconLeafLabelList"/>
    <dgm:cxn modelId="{384AC4D5-1800-49E3-976D-7177A3CC7AC4}" type="presParOf" srcId="{6C5583B1-0C63-40C6-92A4-A143F53031A1}" destId="{30493924-C35E-4E4D-B9BD-D48826516ACA}" srcOrd="5" destOrd="0" presId="urn:microsoft.com/office/officeart/2018/5/layout/IconLeafLabelList"/>
    <dgm:cxn modelId="{5882CC81-60A9-42E7-B12D-F4A98F4745CC}" type="presParOf" srcId="{6C5583B1-0C63-40C6-92A4-A143F53031A1}" destId="{6FC56E52-CB4B-415F-BB43-34A65D59A770}" srcOrd="6" destOrd="0" presId="urn:microsoft.com/office/officeart/2018/5/layout/IconLeafLabelList"/>
    <dgm:cxn modelId="{C83EEEC0-232C-494E-9685-217966640C3E}" type="presParOf" srcId="{6FC56E52-CB4B-415F-BB43-34A65D59A770}" destId="{8CC6E375-676B-4111-B349-B5A73C737AED}" srcOrd="0" destOrd="0" presId="urn:microsoft.com/office/officeart/2018/5/layout/IconLeafLabelList"/>
    <dgm:cxn modelId="{6BA2F830-47A0-4EC5-AE65-50CA9651624F}" type="presParOf" srcId="{6FC56E52-CB4B-415F-BB43-34A65D59A770}" destId="{4884B566-095B-4123-B282-5919B11B5425}" srcOrd="1" destOrd="0" presId="urn:microsoft.com/office/officeart/2018/5/layout/IconLeafLabelList"/>
    <dgm:cxn modelId="{55528ED3-8534-4272-AB8F-C4F469FE341F}" type="presParOf" srcId="{6FC56E52-CB4B-415F-BB43-34A65D59A770}" destId="{21189303-333E-4C1B-B89A-58778B9638E6}" srcOrd="2" destOrd="0" presId="urn:microsoft.com/office/officeart/2018/5/layout/IconLeafLabelList"/>
    <dgm:cxn modelId="{52838208-D139-462D-8DEA-DE742DACA93E}" type="presParOf" srcId="{6FC56E52-CB4B-415F-BB43-34A65D59A770}" destId="{5B9C4132-1D38-41AA-B052-C853AA99FF6B}" srcOrd="3" destOrd="0" presId="urn:microsoft.com/office/officeart/2018/5/layout/IconLeafLabelList"/>
    <dgm:cxn modelId="{F0D60F80-B16A-4424-9CBF-EE4AEDFD7DA7}" type="presParOf" srcId="{6C5583B1-0C63-40C6-92A4-A143F53031A1}" destId="{D6E946CA-65EF-4F9F-8E43-56648C35653C}" srcOrd="7" destOrd="0" presId="urn:microsoft.com/office/officeart/2018/5/layout/IconLeafLabelList"/>
    <dgm:cxn modelId="{5D5935A6-CDAE-45CA-857C-C56DDA0C7408}" type="presParOf" srcId="{6C5583B1-0C63-40C6-92A4-A143F53031A1}" destId="{7D90016C-5A28-4568-9177-D53CFD5F6D86}" srcOrd="8" destOrd="0" presId="urn:microsoft.com/office/officeart/2018/5/layout/IconLeafLabelList"/>
    <dgm:cxn modelId="{8F150881-DCE1-473E-B9A6-996C7400C4DB}" type="presParOf" srcId="{7D90016C-5A28-4568-9177-D53CFD5F6D86}" destId="{B7C6F176-B299-4100-827F-A7E29D1364BD}" srcOrd="0" destOrd="0" presId="urn:microsoft.com/office/officeart/2018/5/layout/IconLeafLabelList"/>
    <dgm:cxn modelId="{A1E1257E-54EA-4F59-B620-F2687B941DB9}" type="presParOf" srcId="{7D90016C-5A28-4568-9177-D53CFD5F6D86}" destId="{0EAB746F-9979-4D7E-9CE0-4F493FACF0C9}" srcOrd="1" destOrd="0" presId="urn:microsoft.com/office/officeart/2018/5/layout/IconLeafLabelList"/>
    <dgm:cxn modelId="{A9ABC247-A8F7-4B50-9258-E7DA490F0356}" type="presParOf" srcId="{7D90016C-5A28-4568-9177-D53CFD5F6D86}" destId="{2EC633B5-C4B6-4E6E-BED8-50515C3C1649}" srcOrd="2" destOrd="0" presId="urn:microsoft.com/office/officeart/2018/5/layout/IconLeafLabelList"/>
    <dgm:cxn modelId="{B463918D-D51A-4B04-9C25-50EFA191B7CA}" type="presParOf" srcId="{7D90016C-5A28-4568-9177-D53CFD5F6D86}" destId="{268D4B57-A9A4-431E-8234-202D534606AF}" srcOrd="3" destOrd="0" presId="urn:microsoft.com/office/officeart/2018/5/layout/IconLeafLabelList"/>
    <dgm:cxn modelId="{EC6C82F4-70CE-4565-A44F-1DCDA288C563}" type="presParOf" srcId="{6C5583B1-0C63-40C6-92A4-A143F53031A1}" destId="{AF6630FE-3778-4F56-B34C-081CF92724B6}" srcOrd="9" destOrd="0" presId="urn:microsoft.com/office/officeart/2018/5/layout/IconLeafLabelList"/>
    <dgm:cxn modelId="{E87F7543-04E1-4B1B-91AC-108FFCB1F77C}" type="presParOf" srcId="{6C5583B1-0C63-40C6-92A4-A143F53031A1}" destId="{C04FC637-A8C5-4A01-AD67-49854179423C}" srcOrd="10" destOrd="0" presId="urn:microsoft.com/office/officeart/2018/5/layout/IconLeafLabelList"/>
    <dgm:cxn modelId="{EAA9B730-49E9-4DA9-893A-D55A86879953}" type="presParOf" srcId="{C04FC637-A8C5-4A01-AD67-49854179423C}" destId="{9D0AA9AB-262B-4210-B761-65C8BC287B9A}" srcOrd="0" destOrd="0" presId="urn:microsoft.com/office/officeart/2018/5/layout/IconLeafLabelList"/>
    <dgm:cxn modelId="{CE60D106-4EF7-4E24-83C0-3AAEAAAD3882}" type="presParOf" srcId="{C04FC637-A8C5-4A01-AD67-49854179423C}" destId="{D4ECF13D-9C04-42B4-ABDB-753A932A05F4}" srcOrd="1" destOrd="0" presId="urn:microsoft.com/office/officeart/2018/5/layout/IconLeafLabelList"/>
    <dgm:cxn modelId="{4EF0821E-BD47-4EC1-B754-FA04EF43C4EC}" type="presParOf" srcId="{C04FC637-A8C5-4A01-AD67-49854179423C}" destId="{41C577CD-1AF8-45F3-BAD3-DC989D46EC29}" srcOrd="2" destOrd="0" presId="urn:microsoft.com/office/officeart/2018/5/layout/IconLeafLabelList"/>
    <dgm:cxn modelId="{FBA69260-1F11-4F92-A50D-29FF57FF7117}" type="presParOf" srcId="{C04FC637-A8C5-4A01-AD67-49854179423C}" destId="{3743EC71-B8A6-4BF5-A971-2941EBCFEF3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15C2EB-B4DA-4972-BF35-237325D38DAE}">
      <dsp:nvSpPr>
        <dsp:cNvPr id="0" name=""/>
        <dsp:cNvSpPr/>
      </dsp:nvSpPr>
      <dsp:spPr>
        <a:xfrm>
          <a:off x="0" y="1808"/>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4122E1-572D-4FF5-A8A3-D21BB7DB93CA}">
      <dsp:nvSpPr>
        <dsp:cNvPr id="0" name=""/>
        <dsp:cNvSpPr/>
      </dsp:nvSpPr>
      <dsp:spPr>
        <a:xfrm>
          <a:off x="233059" y="175158"/>
          <a:ext cx="423745" cy="42374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D880D5-0E10-46D5-AF46-84A66347304D}">
      <dsp:nvSpPr>
        <dsp:cNvPr id="0" name=""/>
        <dsp:cNvSpPr/>
      </dsp:nvSpPr>
      <dsp:spPr>
        <a:xfrm>
          <a:off x="889864" y="1808"/>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lvl="0" algn="l" defTabSz="844550">
            <a:lnSpc>
              <a:spcPct val="90000"/>
            </a:lnSpc>
            <a:spcBef>
              <a:spcPct val="0"/>
            </a:spcBef>
            <a:spcAft>
              <a:spcPct val="35000"/>
            </a:spcAft>
          </a:pPr>
          <a:r>
            <a:rPr lang="en-IN" sz="1900" kern="1200" dirty="0"/>
            <a:t>Learning by doing, </a:t>
          </a:r>
          <a:endParaRPr lang="en-US" sz="1900" kern="1200" dirty="0"/>
        </a:p>
      </dsp:txBody>
      <dsp:txXfrm>
        <a:off x="889864" y="1808"/>
        <a:ext cx="5355400" cy="770445"/>
      </dsp:txXfrm>
    </dsp:sp>
    <dsp:sp modelId="{140436F3-8E64-4312-8A56-C7094AC1B220}">
      <dsp:nvSpPr>
        <dsp:cNvPr id="0" name=""/>
        <dsp:cNvSpPr/>
      </dsp:nvSpPr>
      <dsp:spPr>
        <a:xfrm>
          <a:off x="0" y="964865"/>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85FC2F-AAB7-4702-AAE9-99426835EEC1}">
      <dsp:nvSpPr>
        <dsp:cNvPr id="0" name=""/>
        <dsp:cNvSpPr/>
      </dsp:nvSpPr>
      <dsp:spPr>
        <a:xfrm>
          <a:off x="233059" y="1138215"/>
          <a:ext cx="423745" cy="423745"/>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655994-8D58-41E6-8FA4-099DE71E8D19}">
      <dsp:nvSpPr>
        <dsp:cNvPr id="0" name=""/>
        <dsp:cNvSpPr/>
      </dsp:nvSpPr>
      <dsp:spPr>
        <a:xfrm>
          <a:off x="889864" y="964865"/>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lvl="0" algn="l" defTabSz="844550">
            <a:lnSpc>
              <a:spcPct val="90000"/>
            </a:lnSpc>
            <a:spcBef>
              <a:spcPct val="0"/>
            </a:spcBef>
            <a:spcAft>
              <a:spcPct val="35000"/>
            </a:spcAft>
          </a:pPr>
          <a:r>
            <a:rPr lang="en-IN" sz="1900" kern="1200" dirty="0"/>
            <a:t>Application-based concept elaboration, </a:t>
          </a:r>
          <a:endParaRPr lang="en-US" sz="1900" kern="1200" dirty="0"/>
        </a:p>
      </dsp:txBody>
      <dsp:txXfrm>
        <a:off x="889864" y="964865"/>
        <a:ext cx="5355400" cy="770445"/>
      </dsp:txXfrm>
    </dsp:sp>
    <dsp:sp modelId="{328B41C5-7753-445C-AFBC-E21E646DC961}">
      <dsp:nvSpPr>
        <dsp:cNvPr id="0" name=""/>
        <dsp:cNvSpPr/>
      </dsp:nvSpPr>
      <dsp:spPr>
        <a:xfrm>
          <a:off x="0" y="1927922"/>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F9422D-EDE6-4A4A-8204-4FB0FB404D30}">
      <dsp:nvSpPr>
        <dsp:cNvPr id="0" name=""/>
        <dsp:cNvSpPr/>
      </dsp:nvSpPr>
      <dsp:spPr>
        <a:xfrm>
          <a:off x="233059" y="2101272"/>
          <a:ext cx="423745" cy="423745"/>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77F95E-9E32-4E21-B279-0CD650814DF6}">
      <dsp:nvSpPr>
        <dsp:cNvPr id="0" name=""/>
        <dsp:cNvSpPr/>
      </dsp:nvSpPr>
      <dsp:spPr>
        <a:xfrm>
          <a:off x="889864" y="1927922"/>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lvl="0" algn="l" defTabSz="844550">
            <a:lnSpc>
              <a:spcPct val="90000"/>
            </a:lnSpc>
            <a:spcBef>
              <a:spcPct val="0"/>
            </a:spcBef>
            <a:spcAft>
              <a:spcPct val="35000"/>
            </a:spcAft>
          </a:pPr>
          <a:r>
            <a:rPr lang="en-IN" sz="1900" kern="1200" dirty="0"/>
            <a:t>Learning beyond classrooms, </a:t>
          </a:r>
          <a:endParaRPr lang="en-US" sz="1900" kern="1200" dirty="0"/>
        </a:p>
      </dsp:txBody>
      <dsp:txXfrm>
        <a:off x="889864" y="1927922"/>
        <a:ext cx="5355400" cy="770445"/>
      </dsp:txXfrm>
    </dsp:sp>
    <dsp:sp modelId="{2083A08C-9E8C-4420-899B-0FD7762F4AC0}">
      <dsp:nvSpPr>
        <dsp:cNvPr id="0" name=""/>
        <dsp:cNvSpPr/>
      </dsp:nvSpPr>
      <dsp:spPr>
        <a:xfrm>
          <a:off x="0" y="2890979"/>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8ACB6-C481-49C0-BF7A-61F749D70B20}">
      <dsp:nvSpPr>
        <dsp:cNvPr id="0" name=""/>
        <dsp:cNvSpPr/>
      </dsp:nvSpPr>
      <dsp:spPr>
        <a:xfrm>
          <a:off x="233059" y="3064329"/>
          <a:ext cx="423745" cy="423745"/>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C5D117-1BDD-4B5C-8079-A76DB1CD92CF}">
      <dsp:nvSpPr>
        <dsp:cNvPr id="0" name=""/>
        <dsp:cNvSpPr/>
      </dsp:nvSpPr>
      <dsp:spPr>
        <a:xfrm>
          <a:off x="889864" y="2890979"/>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lvl="0" algn="l" defTabSz="844550">
            <a:lnSpc>
              <a:spcPct val="90000"/>
            </a:lnSpc>
            <a:spcBef>
              <a:spcPct val="0"/>
            </a:spcBef>
            <a:spcAft>
              <a:spcPct val="35000"/>
            </a:spcAft>
          </a:pPr>
          <a:r>
            <a:rPr lang="en-IN" sz="1900" kern="1200" dirty="0"/>
            <a:t>Activity-based assessments and project driven learning</a:t>
          </a:r>
          <a:endParaRPr lang="en-US" sz="1900" kern="1200" dirty="0"/>
        </a:p>
      </dsp:txBody>
      <dsp:txXfrm>
        <a:off x="889864" y="2890979"/>
        <a:ext cx="5355400" cy="770445"/>
      </dsp:txXfrm>
    </dsp:sp>
    <dsp:sp modelId="{A27C687C-652E-41E2-B1DD-8EBCF909F86B}">
      <dsp:nvSpPr>
        <dsp:cNvPr id="0" name=""/>
        <dsp:cNvSpPr/>
      </dsp:nvSpPr>
      <dsp:spPr>
        <a:xfrm>
          <a:off x="0" y="3854036"/>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368F99-5C7B-4772-8A81-1A034BA3CB68}">
      <dsp:nvSpPr>
        <dsp:cNvPr id="0" name=""/>
        <dsp:cNvSpPr/>
      </dsp:nvSpPr>
      <dsp:spPr>
        <a:xfrm>
          <a:off x="233059" y="4027386"/>
          <a:ext cx="423745" cy="423745"/>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2FFC2E-06AE-4508-9BD3-350237B1F560}">
      <dsp:nvSpPr>
        <dsp:cNvPr id="0" name=""/>
        <dsp:cNvSpPr/>
      </dsp:nvSpPr>
      <dsp:spPr>
        <a:xfrm>
          <a:off x="889864" y="3854036"/>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lvl="0" algn="l" defTabSz="844550">
            <a:lnSpc>
              <a:spcPct val="90000"/>
            </a:lnSpc>
            <a:spcBef>
              <a:spcPct val="0"/>
            </a:spcBef>
            <a:spcAft>
              <a:spcPct val="35000"/>
            </a:spcAft>
          </a:pPr>
          <a:r>
            <a:rPr lang="en-IN" sz="1900" kern="1200"/>
            <a:t>Less Ppts and more interactive Classroom teaching</a:t>
          </a:r>
          <a:endParaRPr lang="en-US" sz="1900" kern="1200"/>
        </a:p>
      </dsp:txBody>
      <dsp:txXfrm>
        <a:off x="889864" y="3854036"/>
        <a:ext cx="5355400" cy="770445"/>
      </dsp:txXfrm>
    </dsp:sp>
    <dsp:sp modelId="{C87A0861-635A-4812-9573-E79341186156}">
      <dsp:nvSpPr>
        <dsp:cNvPr id="0" name=""/>
        <dsp:cNvSpPr/>
      </dsp:nvSpPr>
      <dsp:spPr>
        <a:xfrm>
          <a:off x="0" y="4817093"/>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F3F9F-6C66-4706-864B-A02A7BE71A23}">
      <dsp:nvSpPr>
        <dsp:cNvPr id="0" name=""/>
        <dsp:cNvSpPr/>
      </dsp:nvSpPr>
      <dsp:spPr>
        <a:xfrm>
          <a:off x="233059" y="4990443"/>
          <a:ext cx="423745" cy="423745"/>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8A1907-4DE9-4B76-AC50-30EF43FEB2F1}">
      <dsp:nvSpPr>
        <dsp:cNvPr id="0" name=""/>
        <dsp:cNvSpPr/>
      </dsp:nvSpPr>
      <dsp:spPr>
        <a:xfrm>
          <a:off x="889864" y="4817093"/>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lvl="0" algn="l" defTabSz="844550">
            <a:lnSpc>
              <a:spcPct val="90000"/>
            </a:lnSpc>
            <a:spcBef>
              <a:spcPct val="0"/>
            </a:spcBef>
            <a:spcAft>
              <a:spcPct val="35000"/>
            </a:spcAft>
          </a:pPr>
          <a:r>
            <a:rPr lang="en-IN" sz="1900" kern="1200"/>
            <a:t>Experiential learning and Many More Initiatives</a:t>
          </a:r>
          <a:endParaRPr lang="en-US" sz="1900" kern="1200"/>
        </a:p>
      </dsp:txBody>
      <dsp:txXfrm>
        <a:off x="889864" y="4817093"/>
        <a:ext cx="5355400" cy="7704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68366-9F22-4884-A8ED-D87328203D9E}">
      <dsp:nvSpPr>
        <dsp:cNvPr id="0" name=""/>
        <dsp:cNvSpPr/>
      </dsp:nvSpPr>
      <dsp:spPr>
        <a:xfrm>
          <a:off x="539336" y="18075"/>
          <a:ext cx="1313496" cy="1313496"/>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20FE3B-F08E-4A26-91DF-F74C3E5E3994}">
      <dsp:nvSpPr>
        <dsp:cNvPr id="0" name=""/>
        <dsp:cNvSpPr/>
      </dsp:nvSpPr>
      <dsp:spPr>
        <a:xfrm>
          <a:off x="819262" y="298001"/>
          <a:ext cx="753645" cy="75364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D1436F-6E71-448C-B254-54A6B3E4E2DB}">
      <dsp:nvSpPr>
        <dsp:cNvPr id="0" name=""/>
        <dsp:cNvSpPr/>
      </dsp:nvSpPr>
      <dsp:spPr>
        <a:xfrm>
          <a:off x="119448" y="1740693"/>
          <a:ext cx="215327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a:lnSpc>
              <a:spcPct val="100000"/>
            </a:lnSpc>
            <a:spcBef>
              <a:spcPct val="0"/>
            </a:spcBef>
            <a:spcAft>
              <a:spcPct val="35000"/>
            </a:spcAft>
            <a:defRPr cap="all"/>
          </a:pPr>
          <a:r>
            <a:rPr lang="en-IN" sz="1500" kern="1200"/>
            <a:t>Simulation Based Lectures</a:t>
          </a:r>
          <a:endParaRPr lang="en-US" sz="1500" kern="1200"/>
        </a:p>
      </dsp:txBody>
      <dsp:txXfrm>
        <a:off x="119448" y="1740693"/>
        <a:ext cx="2153272" cy="720000"/>
      </dsp:txXfrm>
    </dsp:sp>
    <dsp:sp modelId="{C7F7DE85-46A4-4C0B-8ABC-C0055F5F446F}">
      <dsp:nvSpPr>
        <dsp:cNvPr id="0" name=""/>
        <dsp:cNvSpPr/>
      </dsp:nvSpPr>
      <dsp:spPr>
        <a:xfrm>
          <a:off x="3069431" y="18075"/>
          <a:ext cx="1313496" cy="1313496"/>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146FD8-6BBF-4F67-8134-521FF8525DED}">
      <dsp:nvSpPr>
        <dsp:cNvPr id="0" name=""/>
        <dsp:cNvSpPr/>
      </dsp:nvSpPr>
      <dsp:spPr>
        <a:xfrm>
          <a:off x="3349357" y="298001"/>
          <a:ext cx="753645" cy="753645"/>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C1032B-714E-4028-8FDC-1FC00F80DE79}">
      <dsp:nvSpPr>
        <dsp:cNvPr id="0" name=""/>
        <dsp:cNvSpPr/>
      </dsp:nvSpPr>
      <dsp:spPr>
        <a:xfrm>
          <a:off x="2649543" y="1740693"/>
          <a:ext cx="215327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a:lnSpc>
              <a:spcPct val="100000"/>
            </a:lnSpc>
            <a:spcBef>
              <a:spcPct val="0"/>
            </a:spcBef>
            <a:spcAft>
              <a:spcPct val="35000"/>
            </a:spcAft>
            <a:defRPr cap="all"/>
          </a:pPr>
          <a:r>
            <a:rPr lang="en-IN" sz="1500" kern="1200"/>
            <a:t>Speaking Assessments</a:t>
          </a:r>
          <a:endParaRPr lang="en-US" sz="1500" kern="1200"/>
        </a:p>
      </dsp:txBody>
      <dsp:txXfrm>
        <a:off x="2649543" y="1740693"/>
        <a:ext cx="2153272" cy="720000"/>
      </dsp:txXfrm>
    </dsp:sp>
    <dsp:sp modelId="{629CD486-9B70-427C-AE3F-1DFCBCCFF918}">
      <dsp:nvSpPr>
        <dsp:cNvPr id="0" name=""/>
        <dsp:cNvSpPr/>
      </dsp:nvSpPr>
      <dsp:spPr>
        <a:xfrm>
          <a:off x="5599527" y="18075"/>
          <a:ext cx="1313496" cy="1313496"/>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E46589-123A-40AB-998E-CFF5B04B6984}">
      <dsp:nvSpPr>
        <dsp:cNvPr id="0" name=""/>
        <dsp:cNvSpPr/>
      </dsp:nvSpPr>
      <dsp:spPr>
        <a:xfrm>
          <a:off x="5879452" y="298001"/>
          <a:ext cx="753645" cy="7536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62ED13-7F0F-40A6-8204-72C3A02A7B0B}">
      <dsp:nvSpPr>
        <dsp:cNvPr id="0" name=""/>
        <dsp:cNvSpPr/>
      </dsp:nvSpPr>
      <dsp:spPr>
        <a:xfrm>
          <a:off x="5179638" y="1740693"/>
          <a:ext cx="215327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a:lnSpc>
              <a:spcPct val="100000"/>
            </a:lnSpc>
            <a:spcBef>
              <a:spcPct val="0"/>
            </a:spcBef>
            <a:spcAft>
              <a:spcPct val="35000"/>
            </a:spcAft>
            <a:defRPr cap="all"/>
          </a:pPr>
          <a:r>
            <a:rPr lang="en-IN" sz="1500" kern="1200"/>
            <a:t>Case study-based Assignments</a:t>
          </a:r>
          <a:endParaRPr lang="en-US" sz="1500" kern="1200"/>
        </a:p>
      </dsp:txBody>
      <dsp:txXfrm>
        <a:off x="5179638" y="1740693"/>
        <a:ext cx="2153272" cy="720000"/>
      </dsp:txXfrm>
    </dsp:sp>
    <dsp:sp modelId="{8CC6E375-676B-4111-B349-B5A73C737AED}">
      <dsp:nvSpPr>
        <dsp:cNvPr id="0" name=""/>
        <dsp:cNvSpPr/>
      </dsp:nvSpPr>
      <dsp:spPr>
        <a:xfrm>
          <a:off x="539336" y="2999012"/>
          <a:ext cx="1313496" cy="1313496"/>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84B566-095B-4123-B282-5919B11B5425}">
      <dsp:nvSpPr>
        <dsp:cNvPr id="0" name=""/>
        <dsp:cNvSpPr/>
      </dsp:nvSpPr>
      <dsp:spPr>
        <a:xfrm>
          <a:off x="819262" y="3278937"/>
          <a:ext cx="753645" cy="753645"/>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9C4132-1D38-41AA-B052-C853AA99FF6B}">
      <dsp:nvSpPr>
        <dsp:cNvPr id="0" name=""/>
        <dsp:cNvSpPr/>
      </dsp:nvSpPr>
      <dsp:spPr>
        <a:xfrm>
          <a:off x="119448" y="4721630"/>
          <a:ext cx="215327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a:lnSpc>
              <a:spcPct val="100000"/>
            </a:lnSpc>
            <a:spcBef>
              <a:spcPct val="0"/>
            </a:spcBef>
            <a:spcAft>
              <a:spcPct val="35000"/>
            </a:spcAft>
            <a:defRPr cap="all"/>
          </a:pPr>
          <a:r>
            <a:rPr lang="en-IN" sz="1500" kern="1200"/>
            <a:t>Less Ppts and more interactive Classroom teaching</a:t>
          </a:r>
          <a:endParaRPr lang="en-US" sz="1500" kern="1200"/>
        </a:p>
      </dsp:txBody>
      <dsp:txXfrm>
        <a:off x="119448" y="4721630"/>
        <a:ext cx="2153272" cy="720000"/>
      </dsp:txXfrm>
    </dsp:sp>
    <dsp:sp modelId="{B7C6F176-B299-4100-827F-A7E29D1364BD}">
      <dsp:nvSpPr>
        <dsp:cNvPr id="0" name=""/>
        <dsp:cNvSpPr/>
      </dsp:nvSpPr>
      <dsp:spPr>
        <a:xfrm>
          <a:off x="3069431" y="2999012"/>
          <a:ext cx="1313496" cy="1313496"/>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AB746F-9979-4D7E-9CE0-4F493FACF0C9}">
      <dsp:nvSpPr>
        <dsp:cNvPr id="0" name=""/>
        <dsp:cNvSpPr/>
      </dsp:nvSpPr>
      <dsp:spPr>
        <a:xfrm>
          <a:off x="3349357" y="3278937"/>
          <a:ext cx="753645" cy="753645"/>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8D4B57-A9A4-431E-8234-202D534606AF}">
      <dsp:nvSpPr>
        <dsp:cNvPr id="0" name=""/>
        <dsp:cNvSpPr/>
      </dsp:nvSpPr>
      <dsp:spPr>
        <a:xfrm>
          <a:off x="2649543" y="4721630"/>
          <a:ext cx="215327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a:lnSpc>
              <a:spcPct val="100000"/>
            </a:lnSpc>
            <a:spcBef>
              <a:spcPct val="0"/>
            </a:spcBef>
            <a:spcAft>
              <a:spcPct val="35000"/>
            </a:spcAft>
            <a:defRPr cap="all"/>
          </a:pPr>
          <a:r>
            <a:rPr lang="en-IN" sz="1500" kern="1200"/>
            <a:t>Segmented Labs</a:t>
          </a:r>
          <a:endParaRPr lang="en-US" sz="1500" kern="1200"/>
        </a:p>
      </dsp:txBody>
      <dsp:txXfrm>
        <a:off x="2649543" y="4721630"/>
        <a:ext cx="2153272" cy="720000"/>
      </dsp:txXfrm>
    </dsp:sp>
    <dsp:sp modelId="{9D0AA9AB-262B-4210-B761-65C8BC287B9A}">
      <dsp:nvSpPr>
        <dsp:cNvPr id="0" name=""/>
        <dsp:cNvSpPr/>
      </dsp:nvSpPr>
      <dsp:spPr>
        <a:xfrm>
          <a:off x="5599527" y="2999012"/>
          <a:ext cx="1313496" cy="1313496"/>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CF13D-9C04-42B4-ABDB-753A932A05F4}">
      <dsp:nvSpPr>
        <dsp:cNvPr id="0" name=""/>
        <dsp:cNvSpPr/>
      </dsp:nvSpPr>
      <dsp:spPr>
        <a:xfrm>
          <a:off x="5879452" y="3278937"/>
          <a:ext cx="753645" cy="753645"/>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43EC71-B8A6-4BF5-A971-2941EBCFEF34}">
      <dsp:nvSpPr>
        <dsp:cNvPr id="0" name=""/>
        <dsp:cNvSpPr/>
      </dsp:nvSpPr>
      <dsp:spPr>
        <a:xfrm>
          <a:off x="5179638" y="4721630"/>
          <a:ext cx="215327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a:lnSpc>
              <a:spcPct val="100000"/>
            </a:lnSpc>
            <a:spcBef>
              <a:spcPct val="0"/>
            </a:spcBef>
            <a:spcAft>
              <a:spcPct val="35000"/>
            </a:spcAft>
            <a:defRPr cap="all"/>
          </a:pPr>
          <a:r>
            <a:rPr lang="en-IN" sz="1500" kern="1200"/>
            <a:t>Experiential learning and Many More Initiatives</a:t>
          </a:r>
          <a:endParaRPr lang="en-US" sz="1500" kern="1200"/>
        </a:p>
      </dsp:txBody>
      <dsp:txXfrm>
        <a:off x="5179638" y="4721630"/>
        <a:ext cx="215327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F5487-8C0B-4412-A776-9133016FCD61}" type="datetimeFigureOut">
              <a:rPr lang="en-IN" smtClean="0"/>
              <a:t>09-01-2025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8FC401-0A22-49CE-9C77-39D8BFBF8D8F}" type="slidenum">
              <a:rPr lang="en-IN" smtClean="0"/>
              <a:t>‹#›</a:t>
            </a:fld>
            <a:endParaRPr lang="en-IN"/>
          </a:p>
        </p:txBody>
      </p:sp>
    </p:spTree>
    <p:extLst>
      <p:ext uri="{BB962C8B-B14F-4D97-AF65-F5344CB8AC3E}">
        <p14:creationId xmlns:p14="http://schemas.microsoft.com/office/powerpoint/2010/main" val="232819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54D74875-FFDB-46A6-B54C-833D27C586D2}" type="slidenum">
              <a:rPr lang="en-IN" altLang="en-US">
                <a:latin typeface="Calibri" pitchFamily="32" charset="0"/>
              </a:rPr>
              <a:pPr/>
              <a:t>1</a:t>
            </a:fld>
            <a:endParaRPr lang="en-IN" altLang="en-US">
              <a:latin typeface="Calibri" pitchFamily="32" charset="0"/>
            </a:endParaRPr>
          </a:p>
        </p:txBody>
      </p:sp>
      <p:sp>
        <p:nvSpPr>
          <p:cNvPr id="13315" name="Rectangle 1"/>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6" name="Rectangle 2"/>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itchFamily="16" charset="0"/>
            </a:endParaRPr>
          </a:p>
        </p:txBody>
      </p:sp>
    </p:spTree>
    <p:extLst>
      <p:ext uri="{BB962C8B-B14F-4D97-AF65-F5344CB8AC3E}">
        <p14:creationId xmlns:p14="http://schemas.microsoft.com/office/powerpoint/2010/main" val="844005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341E80A0-5749-422A-8BF6-649022B87008}" type="slidenum">
              <a:rPr lang="en-IN" altLang="en-US">
                <a:latin typeface="Calibri" pitchFamily="32" charset="0"/>
              </a:rPr>
              <a:pPr/>
              <a:t>14</a:t>
            </a:fld>
            <a:endParaRPr lang="en-IN" altLang="en-US">
              <a:latin typeface="Calibri" pitchFamily="32" charset="0"/>
            </a:endParaRPr>
          </a:p>
        </p:txBody>
      </p:sp>
      <p:sp>
        <p:nvSpPr>
          <p:cNvPr id="31747" name="Rectangle 1"/>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8" name="Rectangle 2"/>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itchFamily="16" charset="0"/>
            </a:endParaRPr>
          </a:p>
        </p:txBody>
      </p:sp>
    </p:spTree>
    <p:extLst>
      <p:ext uri="{BB962C8B-B14F-4D97-AF65-F5344CB8AC3E}">
        <p14:creationId xmlns:p14="http://schemas.microsoft.com/office/powerpoint/2010/main" val="984294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341E80A0-5749-422A-8BF6-649022B87008}" type="slidenum">
              <a:rPr lang="en-IN" altLang="en-US">
                <a:latin typeface="Calibri" pitchFamily="32" charset="0"/>
              </a:rPr>
              <a:pPr/>
              <a:t>15</a:t>
            </a:fld>
            <a:endParaRPr lang="en-IN" altLang="en-US">
              <a:latin typeface="Calibri" pitchFamily="32" charset="0"/>
            </a:endParaRPr>
          </a:p>
        </p:txBody>
      </p:sp>
      <p:sp>
        <p:nvSpPr>
          <p:cNvPr id="31747" name="Rectangle 1"/>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8" name="Rectangle 2"/>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itchFamily="16" charset="0"/>
            </a:endParaRPr>
          </a:p>
        </p:txBody>
      </p:sp>
    </p:spTree>
    <p:extLst>
      <p:ext uri="{BB962C8B-B14F-4D97-AF65-F5344CB8AC3E}">
        <p14:creationId xmlns:p14="http://schemas.microsoft.com/office/powerpoint/2010/main" val="2685081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341E80A0-5749-422A-8BF6-649022B87008}" type="slidenum">
              <a:rPr lang="en-IN" altLang="en-US">
                <a:latin typeface="Calibri" pitchFamily="32" charset="0"/>
              </a:rPr>
              <a:pPr/>
              <a:t>16</a:t>
            </a:fld>
            <a:endParaRPr lang="en-IN" altLang="en-US">
              <a:latin typeface="Calibri" pitchFamily="32" charset="0"/>
            </a:endParaRPr>
          </a:p>
        </p:txBody>
      </p:sp>
      <p:sp>
        <p:nvSpPr>
          <p:cNvPr id="31747" name="Rectangle 1"/>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8" name="Rectangle 2"/>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itchFamily="16" charset="0"/>
            </a:endParaRPr>
          </a:p>
        </p:txBody>
      </p:sp>
    </p:spTree>
    <p:extLst>
      <p:ext uri="{BB962C8B-B14F-4D97-AF65-F5344CB8AC3E}">
        <p14:creationId xmlns:p14="http://schemas.microsoft.com/office/powerpoint/2010/main" val="212743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AFFD434A-289D-4693-96AA-BF1EE5B6CB78}" type="slidenum">
              <a:rPr lang="en-IN" altLang="en-US">
                <a:latin typeface="Calibri" pitchFamily="32" charset="0"/>
              </a:rPr>
              <a:pPr/>
              <a:t>19</a:t>
            </a:fld>
            <a:endParaRPr lang="en-IN" altLang="en-US">
              <a:latin typeface="Calibri" pitchFamily="32" charset="0"/>
            </a:endParaRPr>
          </a:p>
        </p:txBody>
      </p:sp>
      <p:sp>
        <p:nvSpPr>
          <p:cNvPr id="19459" name="Rectangle 1"/>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60" name="Rectangle 2"/>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itchFamily="16" charset="0"/>
            </a:endParaRPr>
          </a:p>
        </p:txBody>
      </p:sp>
    </p:spTree>
    <p:extLst>
      <p:ext uri="{BB962C8B-B14F-4D97-AF65-F5344CB8AC3E}">
        <p14:creationId xmlns:p14="http://schemas.microsoft.com/office/powerpoint/2010/main" val="680571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7EB5E4A0-B86E-45E4-92FF-F1C2D979DDE6}" type="slidenum">
              <a:rPr lang="en-IN" altLang="en-US">
                <a:latin typeface="Calibri" pitchFamily="32" charset="0"/>
              </a:rPr>
              <a:pPr/>
              <a:t>20</a:t>
            </a:fld>
            <a:endParaRPr lang="en-IN" altLang="en-US">
              <a:latin typeface="Calibri" pitchFamily="32" charset="0"/>
            </a:endParaRPr>
          </a:p>
        </p:txBody>
      </p:sp>
      <p:sp>
        <p:nvSpPr>
          <p:cNvPr id="37891" name="Rectangle 1"/>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2" name="Rectangle 2"/>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itchFamily="16" charset="0"/>
            </a:endParaRPr>
          </a:p>
        </p:txBody>
      </p:sp>
    </p:spTree>
    <p:extLst>
      <p:ext uri="{BB962C8B-B14F-4D97-AF65-F5344CB8AC3E}">
        <p14:creationId xmlns:p14="http://schemas.microsoft.com/office/powerpoint/2010/main" val="194064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a:extLst>
              <a:ext uri="{FF2B5EF4-FFF2-40B4-BE49-F238E27FC236}">
                <a16:creationId xmlns:a16="http://schemas.microsoft.com/office/drawing/2014/main" id="{0B17A2E4-E421-47C8-AC0C-2921F7473447}"/>
              </a:ext>
            </a:extLst>
          </p:cNvPr>
          <p:cNvSpPr>
            <a:spLocks noGrp="1" noChangeArrowheads="1"/>
          </p:cNvSpPr>
          <p:nvPr>
            <p:ph type="sldNum"/>
          </p:nvPr>
        </p:nvSpPr>
        <p:spPr>
          <a:ln/>
        </p:spPr>
        <p:txBody>
          <a:bodyPr/>
          <a:lstStyle/>
          <a:p>
            <a:fld id="{072B2BE0-D610-4FD7-BA76-52C7AD904DBD}" type="slidenum">
              <a:rPr lang="en-IN" altLang="en-US"/>
              <a:pPr/>
              <a:t>37</a:t>
            </a:fld>
            <a:endParaRPr lang="en-IN" altLang="en-US"/>
          </a:p>
        </p:txBody>
      </p:sp>
      <p:sp>
        <p:nvSpPr>
          <p:cNvPr id="48129" name="Rectangle 1">
            <a:extLst>
              <a:ext uri="{FF2B5EF4-FFF2-40B4-BE49-F238E27FC236}">
                <a16:creationId xmlns:a16="http://schemas.microsoft.com/office/drawing/2014/main" id="{E7BFACE5-7D83-419C-803B-3803623C0EAF}"/>
              </a:ext>
            </a:extLst>
          </p:cNvPr>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0" name="Rectangle 2">
            <a:extLst>
              <a:ext uri="{FF2B5EF4-FFF2-40B4-BE49-F238E27FC236}">
                <a16:creationId xmlns:a16="http://schemas.microsoft.com/office/drawing/2014/main" id="{1F831865-7117-48AE-8176-5EBF4B8C031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46100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5C59BFE7-9E71-446A-A874-0E5E8D2B8A91}" type="slidenum">
              <a:rPr lang="en-IN" altLang="en-US">
                <a:latin typeface="Calibri" pitchFamily="32" charset="0"/>
              </a:rPr>
              <a:pPr/>
              <a:t>6</a:t>
            </a:fld>
            <a:endParaRPr lang="en-IN" altLang="en-US">
              <a:latin typeface="Calibri" pitchFamily="32" charset="0"/>
            </a:endParaRPr>
          </a:p>
        </p:txBody>
      </p:sp>
      <p:sp>
        <p:nvSpPr>
          <p:cNvPr id="23555" name="Rectangle 1"/>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6" name="Rectangle 2"/>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itchFamily="16" charset="0"/>
            </a:endParaRPr>
          </a:p>
        </p:txBody>
      </p:sp>
    </p:spTree>
    <p:extLst>
      <p:ext uri="{BB962C8B-B14F-4D97-AF65-F5344CB8AC3E}">
        <p14:creationId xmlns:p14="http://schemas.microsoft.com/office/powerpoint/2010/main" val="3719844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5C59BFE7-9E71-446A-A874-0E5E8D2B8A91}" type="slidenum">
              <a:rPr lang="en-IN" altLang="en-US">
                <a:latin typeface="Calibri" pitchFamily="32" charset="0"/>
              </a:rPr>
              <a:pPr/>
              <a:t>7</a:t>
            </a:fld>
            <a:endParaRPr lang="en-IN" altLang="en-US">
              <a:latin typeface="Calibri" pitchFamily="32" charset="0"/>
            </a:endParaRPr>
          </a:p>
        </p:txBody>
      </p:sp>
      <p:sp>
        <p:nvSpPr>
          <p:cNvPr id="23555" name="Rectangle 1"/>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6" name="Rectangle 2"/>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itchFamily="16" charset="0"/>
            </a:endParaRPr>
          </a:p>
        </p:txBody>
      </p:sp>
    </p:spTree>
    <p:extLst>
      <p:ext uri="{BB962C8B-B14F-4D97-AF65-F5344CB8AC3E}">
        <p14:creationId xmlns:p14="http://schemas.microsoft.com/office/powerpoint/2010/main" val="414126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75624903-4C3F-4E69-A041-338314DCC968}" type="slidenum">
              <a:rPr lang="en-IN" altLang="en-US">
                <a:latin typeface="Calibri" pitchFamily="32" charset="0"/>
              </a:rPr>
              <a:pPr/>
              <a:t>8</a:t>
            </a:fld>
            <a:endParaRPr lang="en-IN" altLang="en-US">
              <a:latin typeface="Calibri" pitchFamily="32" charset="0"/>
            </a:endParaRPr>
          </a:p>
        </p:txBody>
      </p:sp>
      <p:sp>
        <p:nvSpPr>
          <p:cNvPr id="25603" name="Rectangle 1"/>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4" name="Rectangle 2"/>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itchFamily="16" charset="0"/>
            </a:endParaRPr>
          </a:p>
        </p:txBody>
      </p:sp>
    </p:spTree>
    <p:extLst>
      <p:ext uri="{BB962C8B-B14F-4D97-AF65-F5344CB8AC3E}">
        <p14:creationId xmlns:p14="http://schemas.microsoft.com/office/powerpoint/2010/main" val="145512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C8A9068B-7AF1-458F-A31A-0175A2683DCD}" type="slidenum">
              <a:rPr lang="en-IN" altLang="en-US">
                <a:latin typeface="Calibri" pitchFamily="32" charset="0"/>
              </a:rPr>
              <a:pPr/>
              <a:t>9</a:t>
            </a:fld>
            <a:endParaRPr lang="en-IN" altLang="en-US">
              <a:latin typeface="Calibri" pitchFamily="32" charset="0"/>
            </a:endParaRPr>
          </a:p>
        </p:txBody>
      </p:sp>
      <p:sp>
        <p:nvSpPr>
          <p:cNvPr id="27651" name="Rectangle 1"/>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2" name="Rectangle 2"/>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itchFamily="16" charset="0"/>
            </a:endParaRPr>
          </a:p>
        </p:txBody>
      </p:sp>
    </p:spTree>
    <p:extLst>
      <p:ext uri="{BB962C8B-B14F-4D97-AF65-F5344CB8AC3E}">
        <p14:creationId xmlns:p14="http://schemas.microsoft.com/office/powerpoint/2010/main" val="1164646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90CDD453-6B9F-4381-9F81-666849534983}" type="slidenum">
              <a:rPr lang="en-IN" altLang="en-US">
                <a:latin typeface="Calibri" pitchFamily="32" charset="0"/>
              </a:rPr>
              <a:pPr/>
              <a:t>10</a:t>
            </a:fld>
            <a:endParaRPr lang="en-IN" altLang="en-US">
              <a:latin typeface="Calibri" pitchFamily="32" charset="0"/>
            </a:endParaRPr>
          </a:p>
        </p:txBody>
      </p:sp>
      <p:sp>
        <p:nvSpPr>
          <p:cNvPr id="29699" name="Rectangle 1"/>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700" name="Rectangle 2"/>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itchFamily="16" charset="0"/>
            </a:endParaRPr>
          </a:p>
        </p:txBody>
      </p:sp>
    </p:spTree>
    <p:extLst>
      <p:ext uri="{BB962C8B-B14F-4D97-AF65-F5344CB8AC3E}">
        <p14:creationId xmlns:p14="http://schemas.microsoft.com/office/powerpoint/2010/main" val="1032220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a:extLst>
              <a:ext uri="{FF2B5EF4-FFF2-40B4-BE49-F238E27FC236}">
                <a16:creationId xmlns:a16="http://schemas.microsoft.com/office/drawing/2014/main" id="{7BE5C16D-896F-4342-B8AF-149E8516CB59}"/>
              </a:ext>
            </a:extLst>
          </p:cNvPr>
          <p:cNvSpPr>
            <a:spLocks noGrp="1" noChangeArrowheads="1"/>
          </p:cNvSpPr>
          <p:nvPr>
            <p:ph type="sldNum"/>
          </p:nvPr>
        </p:nvSpPr>
        <p:spPr>
          <a:ln/>
        </p:spPr>
        <p:txBody>
          <a:bodyPr/>
          <a:lstStyle/>
          <a:p>
            <a:fld id="{6EFB756A-A444-4FE1-8634-6705A1E9E966}" type="slidenum">
              <a:rPr lang="en-IN" altLang="en-US"/>
              <a:pPr/>
              <a:t>11</a:t>
            </a:fld>
            <a:endParaRPr lang="en-IN" altLang="en-US"/>
          </a:p>
        </p:txBody>
      </p:sp>
      <p:sp>
        <p:nvSpPr>
          <p:cNvPr id="45057" name="Rectangle 1">
            <a:extLst>
              <a:ext uri="{FF2B5EF4-FFF2-40B4-BE49-F238E27FC236}">
                <a16:creationId xmlns:a16="http://schemas.microsoft.com/office/drawing/2014/main" id="{610C41E8-2D80-493C-BC9C-36E0579F7400}"/>
              </a:ext>
            </a:extLst>
          </p:cNvPr>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58" name="Rectangle 2">
            <a:extLst>
              <a:ext uri="{FF2B5EF4-FFF2-40B4-BE49-F238E27FC236}">
                <a16:creationId xmlns:a16="http://schemas.microsoft.com/office/drawing/2014/main" id="{3BB963B9-C96A-42E0-8E31-30DEC006BD0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81726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341E80A0-5749-422A-8BF6-649022B87008}" type="slidenum">
              <a:rPr lang="en-IN" altLang="en-US">
                <a:latin typeface="Calibri" pitchFamily="32" charset="0"/>
              </a:rPr>
              <a:pPr/>
              <a:t>12</a:t>
            </a:fld>
            <a:endParaRPr lang="en-IN" altLang="en-US">
              <a:latin typeface="Calibri" pitchFamily="32" charset="0"/>
            </a:endParaRPr>
          </a:p>
        </p:txBody>
      </p:sp>
      <p:sp>
        <p:nvSpPr>
          <p:cNvPr id="31747" name="Rectangle 1"/>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8" name="Rectangle 2"/>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itchFamily="16" charset="0"/>
            </a:endParaRPr>
          </a:p>
        </p:txBody>
      </p:sp>
    </p:spTree>
    <p:extLst>
      <p:ext uri="{BB962C8B-B14F-4D97-AF65-F5344CB8AC3E}">
        <p14:creationId xmlns:p14="http://schemas.microsoft.com/office/powerpoint/2010/main" val="823857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341E80A0-5749-422A-8BF6-649022B87008}" type="slidenum">
              <a:rPr lang="en-IN" altLang="en-US">
                <a:latin typeface="Calibri" pitchFamily="32" charset="0"/>
              </a:rPr>
              <a:pPr/>
              <a:t>13</a:t>
            </a:fld>
            <a:endParaRPr lang="en-IN" altLang="en-US">
              <a:latin typeface="Calibri" pitchFamily="32" charset="0"/>
            </a:endParaRPr>
          </a:p>
        </p:txBody>
      </p:sp>
      <p:sp>
        <p:nvSpPr>
          <p:cNvPr id="31747" name="Rectangle 1"/>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8" name="Rectangle 2"/>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itchFamily="16" charset="0"/>
            </a:endParaRPr>
          </a:p>
        </p:txBody>
      </p:sp>
    </p:spTree>
    <p:extLst>
      <p:ext uri="{BB962C8B-B14F-4D97-AF65-F5344CB8AC3E}">
        <p14:creationId xmlns:p14="http://schemas.microsoft.com/office/powerpoint/2010/main" val="2525155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921772F-8CA6-4F69-81B6-17C21454CD23}"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4F74B4-15A4-41FC-B90A-B5D0A4EDD30D}" type="slidenum">
              <a:rPr lang="en-IN" smtClean="0"/>
              <a:t>‹#›</a:t>
            </a:fld>
            <a:endParaRPr lang="en-IN"/>
          </a:p>
        </p:txBody>
      </p:sp>
    </p:spTree>
    <p:extLst>
      <p:ext uri="{BB962C8B-B14F-4D97-AF65-F5344CB8AC3E}">
        <p14:creationId xmlns:p14="http://schemas.microsoft.com/office/powerpoint/2010/main" val="1871052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921772F-8CA6-4F69-81B6-17C21454CD23}"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4F74B4-15A4-41FC-B90A-B5D0A4EDD30D}" type="slidenum">
              <a:rPr lang="en-IN" smtClean="0"/>
              <a:t>‹#›</a:t>
            </a:fld>
            <a:endParaRPr lang="en-IN"/>
          </a:p>
        </p:txBody>
      </p:sp>
    </p:spTree>
    <p:extLst>
      <p:ext uri="{BB962C8B-B14F-4D97-AF65-F5344CB8AC3E}">
        <p14:creationId xmlns:p14="http://schemas.microsoft.com/office/powerpoint/2010/main" val="532847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921772F-8CA6-4F69-81B6-17C21454CD23}"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4F74B4-15A4-41FC-B90A-B5D0A4EDD30D}" type="slidenum">
              <a:rPr lang="en-IN" smtClean="0"/>
              <a:t>‹#›</a:t>
            </a:fld>
            <a:endParaRPr lang="en-IN"/>
          </a:p>
        </p:txBody>
      </p:sp>
    </p:spTree>
    <p:extLst>
      <p:ext uri="{BB962C8B-B14F-4D97-AF65-F5344CB8AC3E}">
        <p14:creationId xmlns:p14="http://schemas.microsoft.com/office/powerpoint/2010/main" val="31185204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0B4FB4-92B0-4B03-8877-1ABBC6A29282}"/>
              </a:ext>
            </a:extLst>
          </p:cNvPr>
          <p:cNvSpPr/>
          <p:nvPr userDrawn="1"/>
        </p:nvSpPr>
        <p:spPr>
          <a:xfrm>
            <a:off x="0" y="6778626"/>
            <a:ext cx="12192000" cy="79375"/>
          </a:xfrm>
          <a:prstGeom prst="rect">
            <a:avLst/>
          </a:prstGeom>
          <a:solidFill>
            <a:srgbClr val="ED771F"/>
          </a:solidFill>
          <a:ln w="12700" cap="flat" cmpd="sng" algn="ctr">
            <a:noFill/>
            <a:prstDash val="solid"/>
            <a:miter lim="800000"/>
          </a:ln>
          <a:effectLst/>
        </p:spPr>
        <p:txBody>
          <a:bodyPr anchor="ctr"/>
          <a:lstStyle/>
          <a:p>
            <a:pPr algn="ctr" defTabSz="685800" eaLnBrk="1" fontAlgn="auto" hangingPunct="1">
              <a:spcBef>
                <a:spcPts val="0"/>
              </a:spcBef>
              <a:spcAft>
                <a:spcPts val="0"/>
              </a:spcAft>
              <a:defRPr/>
            </a:pPr>
            <a:endParaRPr lang="en-US" sz="1350" kern="0">
              <a:solidFill>
                <a:srgbClr val="FFFFFF"/>
              </a:solidFill>
            </a:endParaRPr>
          </a:p>
        </p:txBody>
      </p:sp>
      <p:sp>
        <p:nvSpPr>
          <p:cNvPr id="3" name="Rectangle 2">
            <a:extLst>
              <a:ext uri="{FF2B5EF4-FFF2-40B4-BE49-F238E27FC236}">
                <a16:creationId xmlns:a16="http://schemas.microsoft.com/office/drawing/2014/main" id="{D70383CE-66B3-49D6-A737-C885797C4908}"/>
              </a:ext>
            </a:extLst>
          </p:cNvPr>
          <p:cNvSpPr/>
          <p:nvPr userDrawn="1"/>
        </p:nvSpPr>
        <p:spPr>
          <a:xfrm>
            <a:off x="2078568" y="431800"/>
            <a:ext cx="8106833" cy="46038"/>
          </a:xfrm>
          <a:prstGeom prst="rect">
            <a:avLst/>
          </a:prstGeom>
          <a:solidFill>
            <a:srgbClr val="F47D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p>
        </p:txBody>
      </p:sp>
      <p:pic>
        <p:nvPicPr>
          <p:cNvPr id="4" name="Picture 4">
            <a:extLst>
              <a:ext uri="{FF2B5EF4-FFF2-40B4-BE49-F238E27FC236}">
                <a16:creationId xmlns:a16="http://schemas.microsoft.com/office/drawing/2014/main" id="{A75A6FD3-E9D7-4EFF-9DEA-D1DDC040468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354734" y="177800"/>
            <a:ext cx="1547284"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A9486E07-92DC-42F1-A094-76E347B1D693}"/>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8084" y="177801"/>
            <a:ext cx="1581149"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460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921772F-8CA6-4F69-81B6-17C21454CD23}"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4F74B4-15A4-41FC-B90A-B5D0A4EDD30D}" type="slidenum">
              <a:rPr lang="en-IN" smtClean="0"/>
              <a:t>‹#›</a:t>
            </a:fld>
            <a:endParaRPr lang="en-IN"/>
          </a:p>
        </p:txBody>
      </p:sp>
    </p:spTree>
    <p:extLst>
      <p:ext uri="{BB962C8B-B14F-4D97-AF65-F5344CB8AC3E}">
        <p14:creationId xmlns:p14="http://schemas.microsoft.com/office/powerpoint/2010/main" val="1310130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921772F-8CA6-4F69-81B6-17C21454CD23}"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4F74B4-15A4-41FC-B90A-B5D0A4EDD30D}" type="slidenum">
              <a:rPr lang="en-IN" smtClean="0"/>
              <a:t>‹#›</a:t>
            </a:fld>
            <a:endParaRPr lang="en-IN"/>
          </a:p>
        </p:txBody>
      </p:sp>
    </p:spTree>
    <p:extLst>
      <p:ext uri="{BB962C8B-B14F-4D97-AF65-F5344CB8AC3E}">
        <p14:creationId xmlns:p14="http://schemas.microsoft.com/office/powerpoint/2010/main" val="1369883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921772F-8CA6-4F69-81B6-17C21454CD23}" type="datetimeFigureOut">
              <a:rPr lang="en-IN" smtClean="0"/>
              <a:t>09-01-2025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4F74B4-15A4-41FC-B90A-B5D0A4EDD30D}" type="slidenum">
              <a:rPr lang="en-IN" smtClean="0"/>
              <a:t>‹#›</a:t>
            </a:fld>
            <a:endParaRPr lang="en-IN"/>
          </a:p>
        </p:txBody>
      </p:sp>
    </p:spTree>
    <p:extLst>
      <p:ext uri="{BB962C8B-B14F-4D97-AF65-F5344CB8AC3E}">
        <p14:creationId xmlns:p14="http://schemas.microsoft.com/office/powerpoint/2010/main" val="3584435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921772F-8CA6-4F69-81B6-17C21454CD23}" type="datetimeFigureOut">
              <a:rPr lang="en-IN" smtClean="0"/>
              <a:t>09-01-2025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84F74B4-15A4-41FC-B90A-B5D0A4EDD30D}" type="slidenum">
              <a:rPr lang="en-IN" smtClean="0"/>
              <a:t>‹#›</a:t>
            </a:fld>
            <a:endParaRPr lang="en-IN"/>
          </a:p>
        </p:txBody>
      </p:sp>
    </p:spTree>
    <p:extLst>
      <p:ext uri="{BB962C8B-B14F-4D97-AF65-F5344CB8AC3E}">
        <p14:creationId xmlns:p14="http://schemas.microsoft.com/office/powerpoint/2010/main" val="2208587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921772F-8CA6-4F69-81B6-17C21454CD23}" type="datetimeFigureOut">
              <a:rPr lang="en-IN" smtClean="0"/>
              <a:t>09-01-2025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84F74B4-15A4-41FC-B90A-B5D0A4EDD30D}" type="slidenum">
              <a:rPr lang="en-IN" smtClean="0"/>
              <a:t>‹#›</a:t>
            </a:fld>
            <a:endParaRPr lang="en-IN"/>
          </a:p>
        </p:txBody>
      </p:sp>
    </p:spTree>
    <p:extLst>
      <p:ext uri="{BB962C8B-B14F-4D97-AF65-F5344CB8AC3E}">
        <p14:creationId xmlns:p14="http://schemas.microsoft.com/office/powerpoint/2010/main" val="2579194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21772F-8CA6-4F69-81B6-17C21454CD23}" type="datetimeFigureOut">
              <a:rPr lang="en-IN" smtClean="0"/>
              <a:t>09-01-2025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84F74B4-15A4-41FC-B90A-B5D0A4EDD30D}" type="slidenum">
              <a:rPr lang="en-IN" smtClean="0"/>
              <a:t>‹#›</a:t>
            </a:fld>
            <a:endParaRPr lang="en-IN"/>
          </a:p>
        </p:txBody>
      </p:sp>
    </p:spTree>
    <p:extLst>
      <p:ext uri="{BB962C8B-B14F-4D97-AF65-F5344CB8AC3E}">
        <p14:creationId xmlns:p14="http://schemas.microsoft.com/office/powerpoint/2010/main" val="1503646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921772F-8CA6-4F69-81B6-17C21454CD23}" type="datetimeFigureOut">
              <a:rPr lang="en-IN" smtClean="0"/>
              <a:t>09-01-2025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4F74B4-15A4-41FC-B90A-B5D0A4EDD30D}" type="slidenum">
              <a:rPr lang="en-IN" smtClean="0"/>
              <a:t>‹#›</a:t>
            </a:fld>
            <a:endParaRPr lang="en-IN"/>
          </a:p>
        </p:txBody>
      </p:sp>
    </p:spTree>
    <p:extLst>
      <p:ext uri="{BB962C8B-B14F-4D97-AF65-F5344CB8AC3E}">
        <p14:creationId xmlns:p14="http://schemas.microsoft.com/office/powerpoint/2010/main" val="4099935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921772F-8CA6-4F69-81B6-17C21454CD23}" type="datetimeFigureOut">
              <a:rPr lang="en-IN" smtClean="0"/>
              <a:t>09-01-2025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4F74B4-15A4-41FC-B90A-B5D0A4EDD30D}" type="slidenum">
              <a:rPr lang="en-IN" smtClean="0"/>
              <a:t>‹#›</a:t>
            </a:fld>
            <a:endParaRPr lang="en-IN"/>
          </a:p>
        </p:txBody>
      </p:sp>
    </p:spTree>
    <p:extLst>
      <p:ext uri="{BB962C8B-B14F-4D97-AF65-F5344CB8AC3E}">
        <p14:creationId xmlns:p14="http://schemas.microsoft.com/office/powerpoint/2010/main" val="1257662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21772F-8CA6-4F69-81B6-17C21454CD23}" type="datetimeFigureOut">
              <a:rPr lang="en-IN" smtClean="0"/>
              <a:t>09-01-2025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4F74B4-15A4-41FC-B90A-B5D0A4EDD30D}" type="slidenum">
              <a:rPr lang="en-IN" smtClean="0"/>
              <a:t>‹#›</a:t>
            </a:fld>
            <a:endParaRPr lang="en-IN"/>
          </a:p>
        </p:txBody>
      </p:sp>
    </p:spTree>
    <p:extLst>
      <p:ext uri="{BB962C8B-B14F-4D97-AF65-F5344CB8AC3E}">
        <p14:creationId xmlns:p14="http://schemas.microsoft.com/office/powerpoint/2010/main" val="711647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1797050" y="1855788"/>
            <a:ext cx="7956550" cy="1222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algn="ctr">
              <a:buClr>
                <a:srgbClr val="000000"/>
              </a:buClr>
              <a:buSzPct val="100000"/>
            </a:pPr>
            <a:r>
              <a:rPr lang="en-US" altLang="en-US" sz="5400" dirty="0" smtClean="0">
                <a:solidFill>
                  <a:srgbClr val="10253F"/>
                </a:solidFill>
                <a:latin typeface="Berlin Sans FB Demi" pitchFamily="32" charset="0"/>
              </a:rPr>
              <a:t>INT219</a:t>
            </a:r>
            <a:r>
              <a:rPr lang="en-US" altLang="en-US" sz="5400" dirty="0">
                <a:solidFill>
                  <a:srgbClr val="10253F"/>
                </a:solidFill>
                <a:latin typeface="Berlin Sans FB Demi" pitchFamily="32" charset="0"/>
              </a:rPr>
              <a:t/>
            </a:r>
            <a:br>
              <a:rPr lang="en-US" altLang="en-US" sz="5400" dirty="0">
                <a:solidFill>
                  <a:srgbClr val="10253F"/>
                </a:solidFill>
                <a:latin typeface="Berlin Sans FB Demi" pitchFamily="32" charset="0"/>
              </a:rPr>
            </a:br>
            <a:r>
              <a:rPr lang="en-US" altLang="en-US" sz="5400" dirty="0" smtClean="0">
                <a:solidFill>
                  <a:srgbClr val="10253F"/>
                </a:solidFill>
                <a:latin typeface="Berlin Sans FB Demi" pitchFamily="32" charset="0"/>
              </a:rPr>
              <a:t>FRONT </a:t>
            </a:r>
            <a:r>
              <a:rPr lang="en-US" altLang="en-US" sz="5400" dirty="0">
                <a:solidFill>
                  <a:srgbClr val="10253F"/>
                </a:solidFill>
                <a:latin typeface="Berlin Sans FB Demi" pitchFamily="32" charset="0"/>
              </a:rPr>
              <a:t>END WEB DEVELOPER</a:t>
            </a:r>
          </a:p>
        </p:txBody>
      </p:sp>
      <p:sp>
        <p:nvSpPr>
          <p:cNvPr id="12292" name="Line 3"/>
          <p:cNvSpPr>
            <a:spLocks noChangeShapeType="1"/>
          </p:cNvSpPr>
          <p:nvPr/>
        </p:nvSpPr>
        <p:spPr bwMode="auto">
          <a:xfrm>
            <a:off x="2566989" y="3789364"/>
            <a:ext cx="7058025" cy="1587"/>
          </a:xfrm>
          <a:prstGeom prst="line">
            <a:avLst/>
          </a:prstGeom>
          <a:noFill/>
          <a:ln w="38160">
            <a:solidFill>
              <a:srgbClr val="F79646"/>
            </a:solidFill>
            <a:miter lim="800000"/>
            <a:headEnd/>
            <a:tailEnd/>
          </a:ln>
          <a:effectLst>
            <a:outerShdw dist="23040" dir="5400000" algn="ctr" rotWithShape="0">
              <a:srgbClr val="000000">
                <a:alpha val="35036"/>
              </a:srgbClr>
            </a:outerShdw>
          </a:effectLst>
          <a:extLst>
            <a:ext uri="{909E8E84-426E-40DD-AFC4-6F175D3DCCD1}">
              <a14:hiddenFill xmlns:a14="http://schemas.microsoft.com/office/drawing/2010/main">
                <a:noFill/>
              </a14:hiddenFill>
            </a:ext>
          </a:extLst>
        </p:spPr>
        <p:txBody>
          <a:bodyPr/>
          <a:lstStyle/>
          <a:p>
            <a:endParaRPr lang="en-IN"/>
          </a:p>
        </p:txBody>
      </p:sp>
      <p:sp>
        <p:nvSpPr>
          <p:cNvPr id="12293" name="Text Box 4"/>
          <p:cNvSpPr txBox="1">
            <a:spLocks noChangeArrowheads="1"/>
          </p:cNvSpPr>
          <p:nvPr/>
        </p:nvSpPr>
        <p:spPr bwMode="auto">
          <a:xfrm>
            <a:off x="5292725" y="3917950"/>
            <a:ext cx="1767448"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eaLnBrk="1" hangingPunct="1">
              <a:buSzPct val="100000"/>
            </a:pPr>
            <a:r>
              <a:rPr lang="en-US" altLang="en-US" sz="2400">
                <a:solidFill>
                  <a:srgbClr val="376092"/>
                </a:solidFill>
                <a:latin typeface="Arial Rounded MT Bold" pitchFamily="32" charset="0"/>
                <a:cs typeface="Arial" charset="0"/>
              </a:rPr>
              <a:t>Lecture #0</a:t>
            </a:r>
          </a:p>
        </p:txBody>
      </p:sp>
      <p:sp>
        <p:nvSpPr>
          <p:cNvPr id="12294" name="Text Box 5"/>
          <p:cNvSpPr txBox="1">
            <a:spLocks noChangeArrowheads="1"/>
          </p:cNvSpPr>
          <p:nvPr/>
        </p:nvSpPr>
        <p:spPr bwMode="auto">
          <a:xfrm>
            <a:off x="2895600" y="4379913"/>
            <a:ext cx="6400800" cy="175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algn="ctr">
              <a:spcBef>
                <a:spcPts val="800"/>
              </a:spcBef>
              <a:buSzPct val="100000"/>
            </a:pPr>
            <a:r>
              <a:rPr lang="en-US" altLang="en-US" dirty="0">
                <a:solidFill>
                  <a:srgbClr val="898989"/>
                </a:solidFill>
              </a:rPr>
              <a:t>The kick start session</a:t>
            </a:r>
          </a:p>
        </p:txBody>
      </p:sp>
    </p:spTree>
    <p:extLst>
      <p:ext uri="{BB962C8B-B14F-4D97-AF65-F5344CB8AC3E}">
        <p14:creationId xmlns:p14="http://schemas.microsoft.com/office/powerpoint/2010/main" val="427160589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algn="ctr" eaLnBrk="1" hangingPunct="1">
              <a:buSzPct val="100000"/>
            </a:pPr>
            <a:r>
              <a:rPr lang="en-US" altLang="en-US" sz="4400">
                <a:solidFill>
                  <a:srgbClr val="FF0000"/>
                </a:solidFill>
              </a:rPr>
              <a:t>Program Outcomes</a:t>
            </a:r>
          </a:p>
        </p:txBody>
      </p:sp>
      <p:sp>
        <p:nvSpPr>
          <p:cNvPr id="28675" name="Text Box 2"/>
          <p:cNvSpPr txBox="1">
            <a:spLocks noChangeArrowheads="1"/>
          </p:cNvSpPr>
          <p:nvPr/>
        </p:nvSpPr>
        <p:spPr bwMode="auto">
          <a:xfrm>
            <a:off x="1178012" y="1723768"/>
            <a:ext cx="10297296"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a:lnSpc>
                <a:spcPct val="107000"/>
              </a:lnSpc>
              <a:spcBef>
                <a:spcPts val="375"/>
              </a:spcBef>
              <a:spcAft>
                <a:spcPts val="800"/>
              </a:spcAft>
              <a:buClr>
                <a:srgbClr val="000000"/>
              </a:buClr>
              <a:buSzPct val="100000"/>
            </a:pPr>
            <a:r>
              <a:rPr lang="en-US" altLang="en-US" sz="1800" b="1" dirty="0">
                <a:latin typeface="Times New Roman" panose="02020603050405020304" pitchFamily="18" charset="0"/>
                <a:cs typeface="Times New Roman" panose="02020603050405020304" pitchFamily="18" charset="0"/>
              </a:rPr>
              <a:t>PO10</a:t>
            </a:r>
            <a:br>
              <a:rPr lang="en-US" altLang="en-US" sz="1800" b="1" dirty="0">
                <a:latin typeface="Times New Roman" panose="02020603050405020304" pitchFamily="18" charset="0"/>
                <a:cs typeface="Times New Roman" panose="02020603050405020304" pitchFamily="18" charset="0"/>
              </a:rPr>
            </a:br>
            <a:r>
              <a:rPr lang="en-US" altLang="en-US" sz="1800" b="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Communication::Communicate effectively on complex engineering activities with the engineering community and with society at large, such as, being able to comprehend and write effective reports and design documentation, make effective presentations, and give and receive clear instructions. </a:t>
            </a:r>
          </a:p>
          <a:p>
            <a:pPr>
              <a:lnSpc>
                <a:spcPct val="107000"/>
              </a:lnSpc>
              <a:spcBef>
                <a:spcPts val="375"/>
              </a:spcBef>
              <a:spcAft>
                <a:spcPts val="800"/>
              </a:spcAft>
              <a:buClr>
                <a:srgbClr val="000000"/>
              </a:buClr>
              <a:buSzPct val="100000"/>
            </a:pPr>
            <a:r>
              <a:rPr lang="en-US" altLang="en-US" sz="1800" b="1" dirty="0">
                <a:latin typeface="Times New Roman" panose="02020603050405020304" pitchFamily="18" charset="0"/>
                <a:cs typeface="Times New Roman" panose="02020603050405020304" pitchFamily="18" charset="0"/>
              </a:rPr>
              <a:t>PO11</a:t>
            </a:r>
            <a:br>
              <a:rPr lang="en-US" altLang="en-US" sz="1800" b="1" dirty="0">
                <a:latin typeface="Times New Roman" panose="02020603050405020304" pitchFamily="18" charset="0"/>
                <a:cs typeface="Times New Roman" panose="02020603050405020304" pitchFamily="18" charset="0"/>
              </a:rPr>
            </a:br>
            <a:r>
              <a:rPr lang="en-US" altLang="en-US" sz="1800" b="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Project management and finance::Demonstrate knowledge and understanding of the engineering, management principles and apply the same to one’s own work, as a member or a leader in a team, manage projects efficiently in respective disciplines and multidisciplinary environments after consideration of economic and financial factors.</a:t>
            </a:r>
            <a:r>
              <a:rPr lang="en-US" altLang="en-US" sz="1800" b="1" dirty="0">
                <a:latin typeface="Times New Roman" panose="02020603050405020304" pitchFamily="18" charset="0"/>
                <a:cs typeface="Times New Roman" panose="02020603050405020304" pitchFamily="18" charset="0"/>
              </a:rPr>
              <a:t> </a:t>
            </a:r>
          </a:p>
          <a:p>
            <a:pPr>
              <a:lnSpc>
                <a:spcPct val="107000"/>
              </a:lnSpc>
              <a:spcBef>
                <a:spcPts val="375"/>
              </a:spcBef>
              <a:spcAft>
                <a:spcPts val="800"/>
              </a:spcAft>
              <a:buClr>
                <a:srgbClr val="000000"/>
              </a:buClr>
              <a:buSzPct val="100000"/>
            </a:pPr>
            <a:r>
              <a:rPr lang="en-US" altLang="en-US" sz="1800" b="1" dirty="0">
                <a:latin typeface="Times New Roman" panose="02020603050405020304" pitchFamily="18" charset="0"/>
                <a:cs typeface="Times New Roman" panose="02020603050405020304" pitchFamily="18" charset="0"/>
              </a:rPr>
              <a:t>PO12</a:t>
            </a:r>
            <a:br>
              <a:rPr lang="en-US" altLang="en-US" sz="1800" b="1" dirty="0">
                <a:latin typeface="Times New Roman" panose="02020603050405020304" pitchFamily="18" charset="0"/>
                <a:cs typeface="Times New Roman" panose="02020603050405020304" pitchFamily="18" charset="0"/>
              </a:rPr>
            </a:br>
            <a:r>
              <a:rPr lang="en-US" altLang="en-US" sz="1800" b="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Life-long learning::Recognize the need for, and have the preparation and ability to engage in independent and life-long learning in the broadest context of technological change.</a:t>
            </a:r>
          </a:p>
          <a:p>
            <a:pPr algn="just">
              <a:spcBef>
                <a:spcPts val="450"/>
              </a:spcBef>
              <a:buClr>
                <a:srgbClr val="000000"/>
              </a:buClr>
              <a:buSzPct val="100000"/>
            </a:pP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166970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 Box 1">
            <a:extLst>
              <a:ext uri="{FF2B5EF4-FFF2-40B4-BE49-F238E27FC236}">
                <a16:creationId xmlns:a16="http://schemas.microsoft.com/office/drawing/2014/main" id="{1A61EA50-36B5-4BF2-9417-E0C6A973A254}"/>
              </a:ext>
            </a:extLst>
          </p:cNvPr>
          <p:cNvSpPr txBox="1">
            <a:spLocks noChangeArrowheads="1"/>
          </p:cNvSpPr>
          <p:nvPr/>
        </p:nvSpPr>
        <p:spPr bwMode="auto">
          <a:xfrm>
            <a:off x="1752600" y="228600"/>
            <a:ext cx="84582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88"/>
              </a:spcBef>
              <a:spcAft>
                <a:spcPts val="88"/>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88"/>
              </a:spcBef>
              <a:spcAft>
                <a:spcPts val="88"/>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88"/>
              </a:spcBef>
              <a:spcAft>
                <a:spcPts val="88"/>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88"/>
              </a:spcBef>
              <a:spcAft>
                <a:spcPts val="88"/>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9pPr>
          </a:lstStyle>
          <a:p>
            <a:pPr algn="ctr">
              <a:spcBef>
                <a:spcPts val="50"/>
              </a:spcBef>
              <a:spcAft>
                <a:spcPts val="50"/>
              </a:spcAft>
            </a:pPr>
            <a:r>
              <a:rPr lang="en-US" altLang="en-US" sz="4800">
                <a:solidFill>
                  <a:srgbClr val="C00000"/>
                </a:solidFill>
                <a:latin typeface="Times New Roman" panose="02020603050405020304" pitchFamily="18" charset="0"/>
                <a:cs typeface="Times New Roman" panose="02020603050405020304" pitchFamily="18" charset="0"/>
              </a:rPr>
              <a:t>Skill Attainment </a:t>
            </a:r>
          </a:p>
        </p:txBody>
      </p:sp>
      <p:sp>
        <p:nvSpPr>
          <p:cNvPr id="26626" name="Line 2">
            <a:extLst>
              <a:ext uri="{FF2B5EF4-FFF2-40B4-BE49-F238E27FC236}">
                <a16:creationId xmlns:a16="http://schemas.microsoft.com/office/drawing/2014/main" id="{100BC567-A246-4563-9745-36BD75D5520D}"/>
              </a:ext>
            </a:extLst>
          </p:cNvPr>
          <p:cNvSpPr>
            <a:spLocks noChangeShapeType="1"/>
          </p:cNvSpPr>
          <p:nvPr/>
        </p:nvSpPr>
        <p:spPr bwMode="auto">
          <a:xfrm>
            <a:off x="2286000" y="1195389"/>
            <a:ext cx="7772400" cy="1587"/>
          </a:xfrm>
          <a:prstGeom prst="line">
            <a:avLst/>
          </a:prstGeom>
          <a:noFill/>
          <a:ln w="38160" cap="flat">
            <a:solidFill>
              <a:srgbClr val="F79646"/>
            </a:solidFill>
            <a:miter lim="800000"/>
            <a:headEnd/>
            <a:tailEnd/>
          </a:ln>
          <a:effectLst>
            <a:outerShdw dist="23040" dir="5400000" algn="ctr" rotWithShape="0">
              <a:srgbClr val="000000">
                <a:alpha val="35036"/>
              </a:srgbClr>
            </a:outerShdw>
          </a:effectLst>
          <a:extLst>
            <a:ext uri="{909E8E84-426E-40DD-AFC4-6F175D3DCCD1}">
              <a14:hiddenFill xmlns:a14="http://schemas.microsoft.com/office/drawing/2010/main">
                <a:noFill/>
              </a14:hiddenFill>
            </a:ext>
          </a:extLst>
        </p:spPr>
        <p:txBody>
          <a:bodyPr/>
          <a:lstStyle/>
          <a:p>
            <a:endParaRPr lang="en-US"/>
          </a:p>
        </p:txBody>
      </p:sp>
      <p:sp>
        <p:nvSpPr>
          <p:cNvPr id="26627" name="Text Box 3">
            <a:extLst>
              <a:ext uri="{FF2B5EF4-FFF2-40B4-BE49-F238E27FC236}">
                <a16:creationId xmlns:a16="http://schemas.microsoft.com/office/drawing/2014/main" id="{9661B859-6C28-4714-8B6C-603685661819}"/>
              </a:ext>
            </a:extLst>
          </p:cNvPr>
          <p:cNvSpPr txBox="1">
            <a:spLocks noChangeArrowheads="1"/>
          </p:cNvSpPr>
          <p:nvPr/>
        </p:nvSpPr>
        <p:spPr bwMode="auto">
          <a:xfrm>
            <a:off x="1892301" y="1671638"/>
            <a:ext cx="8550275" cy="4462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marL="342900" indent="-342900">
              <a:tabLst>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88"/>
              </a:spcBef>
              <a:spcAft>
                <a:spcPts val="88"/>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88"/>
              </a:spcBef>
              <a:spcAft>
                <a:spcPts val="88"/>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88"/>
              </a:spcBef>
              <a:spcAft>
                <a:spcPts val="88"/>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88"/>
              </a:spcBef>
              <a:spcAft>
                <a:spcPts val="88"/>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9pPr>
          </a:lstStyle>
          <a:p>
            <a:pPr marL="0" indent="0" algn="just">
              <a:spcBef>
                <a:spcPts val="750"/>
              </a:spcBef>
              <a:spcAft>
                <a:spcPts val="50"/>
              </a:spcAft>
            </a:pPr>
            <a:r>
              <a:rPr lang="en-US" altLang="en-US" sz="2800" b="1" dirty="0">
                <a:latin typeface="Times New Roman" panose="02020603050405020304" pitchFamily="18" charset="0"/>
                <a:cs typeface="Times New Roman" panose="02020603050405020304" pitchFamily="18" charset="0"/>
              </a:rPr>
              <a:t>Technical Skills:</a:t>
            </a:r>
          </a:p>
          <a:p>
            <a:pPr algn="just">
              <a:spcBef>
                <a:spcPts val="750"/>
              </a:spcBef>
              <a:spcAft>
                <a:spcPts val="50"/>
              </a:spcAft>
              <a:buFont typeface="Arial" panose="020B0604020202020204" pitchFamily="34" charset="0"/>
              <a:buChar char="•"/>
            </a:pPr>
            <a:r>
              <a:rPr lang="en-US" altLang="en-US" sz="2400" dirty="0" smtClean="0">
                <a:latin typeface="Times New Roman" panose="02020603050405020304" pitchFamily="18" charset="0"/>
                <a:cs typeface="Times New Roman" panose="02020603050405020304" pitchFamily="18" charset="0"/>
              </a:rPr>
              <a:t>HTML CSS and JavaScript </a:t>
            </a:r>
            <a:endParaRPr lang="en-US" altLang="en-US" sz="2400" dirty="0">
              <a:latin typeface="Times New Roman" panose="02020603050405020304" pitchFamily="18" charset="0"/>
              <a:cs typeface="Times New Roman" panose="02020603050405020304" pitchFamily="18" charset="0"/>
            </a:endParaRPr>
          </a:p>
          <a:p>
            <a:pPr algn="just">
              <a:spcBef>
                <a:spcPts val="750"/>
              </a:spcBef>
              <a:spcAft>
                <a:spcPts val="50"/>
              </a:spcAft>
              <a:buFont typeface="Arial" panose="020B0604020202020204" pitchFamily="34" charset="0"/>
              <a:buChar char="•"/>
            </a:pPr>
            <a:r>
              <a:rPr lang="en-US" altLang="en-US" sz="2400" dirty="0" smtClean="0">
                <a:latin typeface="Times New Roman" panose="02020603050405020304" pitchFamily="18" charset="0"/>
                <a:cs typeface="Times New Roman" panose="02020603050405020304" pitchFamily="18" charset="0"/>
              </a:rPr>
              <a:t>Tailwind CSS and GitHub</a:t>
            </a:r>
          </a:p>
          <a:p>
            <a:pPr algn="just">
              <a:spcBef>
                <a:spcPts val="750"/>
              </a:spcBef>
              <a:spcAft>
                <a:spcPts val="50"/>
              </a:spcAft>
              <a:buFont typeface="Arial" panose="020B0604020202020204" pitchFamily="34" charset="0"/>
              <a:buChar char="•"/>
            </a:pPr>
            <a:r>
              <a:rPr lang="en-US" altLang="en-US" sz="2400" dirty="0" smtClean="0">
                <a:latin typeface="Times New Roman" panose="02020603050405020304" pitchFamily="18" charset="0"/>
                <a:cs typeface="Times New Roman" panose="02020603050405020304" pitchFamily="18" charset="0"/>
              </a:rPr>
              <a:t>DOM and JQuery </a:t>
            </a:r>
            <a:endParaRPr lang="en-US" altLang="en-US" sz="2400" dirty="0">
              <a:latin typeface="Times New Roman" panose="02020603050405020304" pitchFamily="18" charset="0"/>
              <a:cs typeface="Times New Roman" panose="02020603050405020304" pitchFamily="18" charset="0"/>
            </a:endParaRPr>
          </a:p>
          <a:p>
            <a:pPr marL="0" indent="0" algn="just">
              <a:spcBef>
                <a:spcPts val="750"/>
              </a:spcBef>
              <a:spcAft>
                <a:spcPts val="50"/>
              </a:spcAft>
            </a:pPr>
            <a:r>
              <a:rPr lang="en-US" altLang="en-US" sz="2800" b="1" dirty="0">
                <a:latin typeface="Times New Roman" panose="02020603050405020304" pitchFamily="18" charset="0"/>
                <a:cs typeface="Times New Roman" panose="02020603050405020304" pitchFamily="18" charset="0"/>
              </a:rPr>
              <a:t>Soft Skills: </a:t>
            </a:r>
          </a:p>
          <a:p>
            <a:pPr algn="just">
              <a:spcBef>
                <a:spcPts val="750"/>
              </a:spcBef>
              <a:spcAft>
                <a:spcPts val="5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Creativity, Time management, Adaptability.</a:t>
            </a:r>
          </a:p>
          <a:p>
            <a:pPr algn="just">
              <a:spcBef>
                <a:spcPts val="750"/>
              </a:spcBef>
              <a:spcAft>
                <a:spcPts val="5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Problem-solving, Continuous Learning.</a:t>
            </a:r>
          </a:p>
          <a:p>
            <a:pPr algn="just">
              <a:spcBef>
                <a:spcPts val="750"/>
              </a:spcBef>
              <a:spcAft>
                <a:spcPts val="50"/>
              </a:spcAft>
            </a:pPr>
            <a:endParaRPr lang="en-US" altLang="en-US" sz="2400" dirty="0">
              <a:latin typeface="Times New Roman" panose="02020603050405020304" pitchFamily="18" charset="0"/>
              <a:cs typeface="Times New Roman" panose="02020603050405020304" pitchFamily="18" charset="0"/>
            </a:endParaRPr>
          </a:p>
          <a:p>
            <a:pPr algn="just">
              <a:spcBef>
                <a:spcPts val="750"/>
              </a:spcBef>
              <a:spcAft>
                <a:spcPts val="50"/>
              </a:spcAft>
            </a:pP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110495"/>
      </p:ext>
    </p:extLst>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1"/>
          <p:cNvSpPr txBox="1">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eaLnBrk="1" hangingPunct="1">
              <a:buSzPct val="100000"/>
            </a:pPr>
            <a:r>
              <a:rPr lang="en-US" altLang="en-US" sz="4800">
                <a:solidFill>
                  <a:srgbClr val="C00000"/>
                </a:solidFill>
              </a:rPr>
              <a:t>Course contents</a:t>
            </a:r>
          </a:p>
        </p:txBody>
      </p:sp>
      <p:sp>
        <p:nvSpPr>
          <p:cNvPr id="30723" name="Text Box 2"/>
          <p:cNvSpPr txBox="1">
            <a:spLocks noChangeArrowheads="1"/>
          </p:cNvSpPr>
          <p:nvPr/>
        </p:nvSpPr>
        <p:spPr bwMode="auto">
          <a:xfrm>
            <a:off x="1025610" y="1789113"/>
            <a:ext cx="10383795" cy="5068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algn="just"/>
            <a:r>
              <a:rPr lang="en-IN" sz="2400" b="1" dirty="0">
                <a:solidFill>
                  <a:srgbClr val="FF0000"/>
                </a:solidFill>
                <a:latin typeface="Times New Roman" panose="02020603050405020304" pitchFamily="18" charset="0"/>
                <a:cs typeface="Times New Roman" panose="02020603050405020304" pitchFamily="18" charset="0"/>
              </a:rPr>
              <a:t>Unit I</a:t>
            </a:r>
          </a:p>
          <a:p>
            <a:pPr algn="just"/>
            <a:r>
              <a:rPr lang="en-US" sz="2400" b="1" dirty="0">
                <a:latin typeface="Times New Roman" panose="02020603050405020304" pitchFamily="18" charset="0"/>
                <a:cs typeface="Times New Roman" panose="02020603050405020304" pitchFamily="18" charset="0"/>
              </a:rPr>
              <a:t>Introduction to HTML and CSS : </a:t>
            </a:r>
            <a:r>
              <a:rPr lang="en-US" sz="2400" dirty="0">
                <a:latin typeface="Times New Roman" panose="02020603050405020304" pitchFamily="18" charset="0"/>
                <a:cs typeface="Times New Roman" panose="02020603050405020304" pitchFamily="18" charset="0"/>
              </a:rPr>
              <a:t>Fundamentals of HTML, Creating Style Sheet, CSS Box </a:t>
            </a:r>
            <a:r>
              <a:rPr lang="en-US" sz="2400" dirty="0" smtClean="0">
                <a:latin typeface="Times New Roman" panose="02020603050405020304" pitchFamily="18" charset="0"/>
                <a:cs typeface="Times New Roman" panose="02020603050405020304" pitchFamily="18" charset="0"/>
              </a:rPr>
              <a:t>Model Border </a:t>
            </a:r>
            <a:r>
              <a:rPr lang="en-US" sz="2400" dirty="0">
                <a:latin typeface="Times New Roman" panose="02020603050405020304" pitchFamily="18" charset="0"/>
                <a:cs typeface="Times New Roman" panose="02020603050405020304" pitchFamily="18" charset="0"/>
              </a:rPr>
              <a:t>properties, CSS selectors like type, id, class, Types of CSS, CSS Grid introduction, </a:t>
            </a:r>
            <a:r>
              <a:rPr lang="en-US" sz="2400" dirty="0" smtClean="0">
                <a:latin typeface="Times New Roman" panose="02020603050405020304" pitchFamily="18" charset="0"/>
                <a:cs typeface="Times New Roman" panose="02020603050405020304" pitchFamily="18" charset="0"/>
              </a:rPr>
              <a:t>Creating different </a:t>
            </a:r>
            <a:r>
              <a:rPr lang="en-US" sz="2400" dirty="0">
                <a:latin typeface="Times New Roman" panose="02020603050405020304" pitchFamily="18" charset="0"/>
                <a:cs typeface="Times New Roman" panose="02020603050405020304" pitchFamily="18" charset="0"/>
              </a:rPr>
              <a:t>layouts for webpage, Introduction to GitHub and repository </a:t>
            </a:r>
            <a:r>
              <a:rPr lang="en-US" sz="2400" dirty="0" smtClean="0">
                <a:latin typeface="Times New Roman" panose="02020603050405020304" pitchFamily="18" charset="0"/>
                <a:cs typeface="Times New Roman" panose="02020603050405020304" pitchFamily="18" charset="0"/>
              </a:rPr>
              <a:t>hosting</a:t>
            </a:r>
          </a:p>
          <a:p>
            <a:pPr algn="just"/>
            <a:endParaRPr lang="en-US" sz="2400" dirty="0" smtClean="0">
              <a:latin typeface="Times New Roman" panose="02020603050405020304" pitchFamily="18" charset="0"/>
              <a:cs typeface="Times New Roman" panose="02020603050405020304" pitchFamily="18" charset="0"/>
            </a:endParaRPr>
          </a:p>
          <a:p>
            <a:pPr algn="just"/>
            <a:r>
              <a:rPr lang="en-IN" sz="2400" b="1" dirty="0" smtClean="0">
                <a:solidFill>
                  <a:srgbClr val="FF0000"/>
                </a:solidFill>
                <a:latin typeface="Times New Roman" panose="02020603050405020304" pitchFamily="18" charset="0"/>
                <a:cs typeface="Times New Roman" panose="02020603050405020304" pitchFamily="18" charset="0"/>
              </a:rPr>
              <a:t>Unit </a:t>
            </a:r>
            <a:r>
              <a:rPr lang="en-IN" sz="2400" b="1" dirty="0">
                <a:solidFill>
                  <a:srgbClr val="FF0000"/>
                </a:solidFill>
                <a:latin typeface="Times New Roman" panose="02020603050405020304" pitchFamily="18" charset="0"/>
                <a:cs typeface="Times New Roman" panose="02020603050405020304" pitchFamily="18" charset="0"/>
              </a:rPr>
              <a:t>II</a:t>
            </a:r>
          </a:p>
          <a:p>
            <a:pPr algn="just"/>
            <a:r>
              <a:rPr lang="en-US" sz="2400" b="1" dirty="0">
                <a:solidFill>
                  <a:schemeClr val="tx1"/>
                </a:solidFill>
                <a:latin typeface="Times New Roman" panose="02020603050405020304" pitchFamily="18" charset="0"/>
                <a:cs typeface="Times New Roman" panose="02020603050405020304" pitchFamily="18" charset="0"/>
              </a:rPr>
              <a:t>Introduction to Tailwind CSS:-</a:t>
            </a:r>
            <a:r>
              <a:rPr lang="en-US" sz="2400" dirty="0">
                <a:solidFill>
                  <a:schemeClr val="tx1"/>
                </a:solidFill>
                <a:latin typeface="Times New Roman" panose="02020603050405020304" pitchFamily="18" charset="0"/>
                <a:cs typeface="Times New Roman" panose="02020603050405020304" pitchFamily="18" charset="0"/>
              </a:rPr>
              <a:t>Core Concepts and Layout : Tailwind CSS Display and </a:t>
            </a:r>
            <a:r>
              <a:rPr lang="en-US" sz="2400" dirty="0" smtClean="0">
                <a:solidFill>
                  <a:schemeClr val="tx1"/>
                </a:solidFill>
                <a:latin typeface="Times New Roman" panose="02020603050405020304" pitchFamily="18" charset="0"/>
                <a:cs typeface="Times New Roman" panose="02020603050405020304" pitchFamily="18" charset="0"/>
              </a:rPr>
              <a:t>Visibility, Tailwind </a:t>
            </a:r>
            <a:r>
              <a:rPr lang="en-US" sz="2400" dirty="0">
                <a:solidFill>
                  <a:schemeClr val="tx1"/>
                </a:solidFill>
                <a:latin typeface="Times New Roman" panose="02020603050405020304" pitchFamily="18" charset="0"/>
                <a:cs typeface="Times New Roman" panose="02020603050405020304" pitchFamily="18" charset="0"/>
              </a:rPr>
              <a:t>CSS Float, Tailwind CSS Clear, Tailwind CSS Layout, Tailwind CSS Z-index, Tailwind </a:t>
            </a:r>
            <a:r>
              <a:rPr lang="en-US" sz="2400" dirty="0" smtClean="0">
                <a:solidFill>
                  <a:schemeClr val="tx1"/>
                </a:solidFill>
                <a:latin typeface="Times New Roman" panose="02020603050405020304" pitchFamily="18" charset="0"/>
                <a:cs typeface="Times New Roman" panose="02020603050405020304" pitchFamily="18" charset="0"/>
              </a:rPr>
              <a:t>CSS Object </a:t>
            </a:r>
            <a:r>
              <a:rPr lang="en-US" sz="2400" dirty="0">
                <a:solidFill>
                  <a:schemeClr val="tx1"/>
                </a:solidFill>
                <a:latin typeface="Times New Roman" panose="02020603050405020304" pitchFamily="18" charset="0"/>
                <a:cs typeface="Times New Roman" panose="02020603050405020304" pitchFamily="18" charset="0"/>
              </a:rPr>
              <a:t>Fit and Object Position, Tailwind CSS Flex, Tailwind CSS Grid, Justify and Align, Overview </a:t>
            </a:r>
            <a:r>
              <a:rPr lang="en-US" sz="2400" dirty="0" smtClean="0">
                <a:solidFill>
                  <a:schemeClr val="tx1"/>
                </a:solidFill>
                <a:latin typeface="Times New Roman" panose="02020603050405020304" pitchFamily="18" charset="0"/>
                <a:cs typeface="Times New Roman" panose="02020603050405020304" pitchFamily="18" charset="0"/>
              </a:rPr>
              <a:t>of Tailwind </a:t>
            </a:r>
            <a:r>
              <a:rPr lang="en-US" sz="2400" dirty="0">
                <a:solidFill>
                  <a:schemeClr val="tx1"/>
                </a:solidFill>
                <a:latin typeface="Times New Roman" panose="02020603050405020304" pitchFamily="18" charset="0"/>
                <a:cs typeface="Times New Roman" panose="02020603050405020304" pitchFamily="18" charset="0"/>
              </a:rPr>
              <a:t>CSS., Tailwind CSS Container, Tailwind CSS Sizing</a:t>
            </a:r>
            <a:endParaRPr lang="en-US" altLang="en-US" sz="2400" dirty="0">
              <a:latin typeface="Times New Roman" panose="02020603050405020304" pitchFamily="18" charset="0"/>
              <a:cs typeface="Times New Roman" panose="02020603050405020304" pitchFamily="18" charset="0"/>
            </a:endParaRPr>
          </a:p>
        </p:txBody>
      </p:sp>
      <p:sp>
        <p:nvSpPr>
          <p:cNvPr id="30724" name="Line 3"/>
          <p:cNvSpPr>
            <a:spLocks noChangeShapeType="1"/>
          </p:cNvSpPr>
          <p:nvPr/>
        </p:nvSpPr>
        <p:spPr bwMode="auto">
          <a:xfrm>
            <a:off x="2135189" y="1268414"/>
            <a:ext cx="7056437" cy="1587"/>
          </a:xfrm>
          <a:prstGeom prst="line">
            <a:avLst/>
          </a:prstGeom>
          <a:noFill/>
          <a:ln w="38160">
            <a:solidFill>
              <a:srgbClr val="F79646"/>
            </a:solidFill>
            <a:miter lim="800000"/>
            <a:headEnd/>
            <a:tailEnd/>
          </a:ln>
          <a:effectLst>
            <a:outerShdw dist="23040" dir="5400000" algn="ctr" rotWithShape="0">
              <a:srgbClr val="000000">
                <a:alpha val="35036"/>
              </a:srgbClr>
            </a:outerShdw>
          </a:effectLst>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119509759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1"/>
          <p:cNvSpPr txBox="1">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eaLnBrk="1" hangingPunct="1">
              <a:buSzPct val="100000"/>
            </a:pPr>
            <a:r>
              <a:rPr lang="en-US" altLang="en-US" sz="4800">
                <a:solidFill>
                  <a:srgbClr val="C00000"/>
                </a:solidFill>
              </a:rPr>
              <a:t>Course contents</a:t>
            </a:r>
          </a:p>
        </p:txBody>
      </p:sp>
      <p:sp>
        <p:nvSpPr>
          <p:cNvPr id="30723" name="Text Box 2"/>
          <p:cNvSpPr txBox="1">
            <a:spLocks noChangeArrowheads="1"/>
          </p:cNvSpPr>
          <p:nvPr/>
        </p:nvSpPr>
        <p:spPr bwMode="auto">
          <a:xfrm>
            <a:off x="988540" y="1789113"/>
            <a:ext cx="10099589" cy="5068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algn="just"/>
            <a:r>
              <a:rPr lang="en-IN" sz="2400" b="1" dirty="0">
                <a:solidFill>
                  <a:srgbClr val="FF0000"/>
                </a:solidFill>
                <a:latin typeface="Times New Roman" panose="02020603050405020304" pitchFamily="18" charset="0"/>
                <a:cs typeface="Times New Roman" panose="02020603050405020304" pitchFamily="18" charset="0"/>
              </a:rPr>
              <a:t>Unit III</a:t>
            </a:r>
          </a:p>
          <a:p>
            <a:pPr algn="just"/>
            <a:r>
              <a:rPr lang="en-US" sz="2400" b="1" dirty="0">
                <a:latin typeface="Times New Roman" panose="02020603050405020304" pitchFamily="18" charset="0"/>
                <a:cs typeface="Times New Roman" panose="02020603050405020304" pitchFamily="18" charset="0"/>
              </a:rPr>
              <a:t>Styling and Enhancements:-</a:t>
            </a:r>
            <a:r>
              <a:rPr lang="en-US" sz="2400" dirty="0">
                <a:latin typeface="Times New Roman" panose="02020603050405020304" pitchFamily="18" charset="0"/>
                <a:cs typeface="Times New Roman" panose="02020603050405020304" pitchFamily="18" charset="0"/>
              </a:rPr>
              <a:t>Spacing, Sizing, Typography : Tailwind CSS Alignment, </a:t>
            </a:r>
            <a:r>
              <a:rPr lang="en-US" sz="2400" dirty="0" smtClean="0">
                <a:latin typeface="Times New Roman" panose="02020603050405020304" pitchFamily="18" charset="0"/>
                <a:cs typeface="Times New Roman" panose="02020603050405020304" pitchFamily="18" charset="0"/>
              </a:rPr>
              <a:t>Tailwind CSS </a:t>
            </a:r>
            <a:r>
              <a:rPr lang="en-US" sz="2400" dirty="0">
                <a:latin typeface="Times New Roman" panose="02020603050405020304" pitchFamily="18" charset="0"/>
                <a:cs typeface="Times New Roman" panose="02020603050405020304" pitchFamily="18" charset="0"/>
              </a:rPr>
              <a:t>Spacing, Tailwind CSS Sizing, Tailwind CSS Typography, Tailwind CSS </a:t>
            </a:r>
            <a:r>
              <a:rPr lang="en-US" sz="2400" dirty="0" smtClean="0">
                <a:latin typeface="Times New Roman" panose="02020603050405020304" pitchFamily="18" charset="0"/>
                <a:cs typeface="Times New Roman" panose="02020603050405020304" pitchFamily="18" charset="0"/>
              </a:rPr>
              <a:t>Backgrounds</a:t>
            </a:r>
          </a:p>
          <a:p>
            <a:pPr algn="just"/>
            <a:endParaRPr lang="en-US" sz="2400" dirty="0">
              <a:latin typeface="Times New Roman" panose="02020603050405020304" pitchFamily="18" charset="0"/>
              <a:cs typeface="Times New Roman" panose="02020603050405020304" pitchFamily="18" charset="0"/>
            </a:endParaRPr>
          </a:p>
          <a:p>
            <a:pPr algn="just"/>
            <a:r>
              <a:rPr lang="en-IN" sz="2400" b="1" dirty="0">
                <a:solidFill>
                  <a:srgbClr val="FF0000"/>
                </a:solidFill>
                <a:latin typeface="Times New Roman" panose="02020603050405020304" pitchFamily="18" charset="0"/>
                <a:cs typeface="Times New Roman" panose="02020603050405020304" pitchFamily="18" charset="0"/>
              </a:rPr>
              <a:t>Unit IV</a:t>
            </a:r>
          </a:p>
          <a:p>
            <a:pPr algn="just"/>
            <a:r>
              <a:rPr lang="en-US" sz="2400" b="1" dirty="0">
                <a:latin typeface="Times New Roman" panose="02020603050405020304" pitchFamily="18" charset="0"/>
                <a:cs typeface="Times New Roman" panose="02020603050405020304" pitchFamily="18" charset="0"/>
              </a:rPr>
              <a:t>Core JavaScript Fundamentals and Interactivity : </a:t>
            </a:r>
            <a:r>
              <a:rPr lang="en-US" sz="2400" dirty="0">
                <a:latin typeface="Times New Roman" panose="02020603050405020304" pitchFamily="18" charset="0"/>
                <a:cs typeface="Times New Roman" panose="02020603050405020304" pitchFamily="18" charset="0"/>
              </a:rPr>
              <a:t>Incorporating JavaScript in the HEAD </a:t>
            </a:r>
            <a:r>
              <a:rPr lang="en-US" sz="2400" dirty="0" smtClean="0">
                <a:latin typeface="Times New Roman" panose="02020603050405020304" pitchFamily="18" charset="0"/>
                <a:cs typeface="Times New Roman" panose="02020603050405020304" pitchFamily="18" charset="0"/>
              </a:rPr>
              <a:t>and BODY </a:t>
            </a:r>
            <a:r>
              <a:rPr lang="en-US" sz="2400" dirty="0">
                <a:latin typeface="Times New Roman" panose="02020603050405020304" pitchFamily="18" charset="0"/>
                <a:cs typeface="Times New Roman" panose="02020603050405020304" pitchFamily="18" charset="0"/>
              </a:rPr>
              <a:t>element, Using an External JavaScript file, Variables and Operators, Control </a:t>
            </a:r>
            <a:r>
              <a:rPr lang="en-US" sz="2400" dirty="0" smtClean="0">
                <a:latin typeface="Times New Roman" panose="02020603050405020304" pitchFamily="18" charset="0"/>
                <a:cs typeface="Times New Roman" panose="02020603050405020304" pitchFamily="18" charset="0"/>
              </a:rPr>
              <a:t>Statements, Looping </a:t>
            </a:r>
            <a:r>
              <a:rPr lang="en-US" sz="2400" dirty="0">
                <a:latin typeface="Times New Roman" panose="02020603050405020304" pitchFamily="18" charset="0"/>
                <a:cs typeface="Times New Roman" panose="02020603050405020304" pitchFamily="18" charset="0"/>
              </a:rPr>
              <a:t>Statements, Popup Boxes, JavaScript Objects, Working with Functions</a:t>
            </a:r>
          </a:p>
        </p:txBody>
      </p:sp>
      <p:sp>
        <p:nvSpPr>
          <p:cNvPr id="30724" name="Line 3"/>
          <p:cNvSpPr>
            <a:spLocks noChangeShapeType="1"/>
          </p:cNvSpPr>
          <p:nvPr/>
        </p:nvSpPr>
        <p:spPr bwMode="auto">
          <a:xfrm>
            <a:off x="2135189" y="1268414"/>
            <a:ext cx="7056437" cy="1587"/>
          </a:xfrm>
          <a:prstGeom prst="line">
            <a:avLst/>
          </a:prstGeom>
          <a:noFill/>
          <a:ln w="38160">
            <a:solidFill>
              <a:srgbClr val="F79646"/>
            </a:solidFill>
            <a:miter lim="800000"/>
            <a:headEnd/>
            <a:tailEnd/>
          </a:ln>
          <a:effectLst>
            <a:outerShdw dist="23040" dir="5400000" algn="ctr" rotWithShape="0">
              <a:srgbClr val="000000">
                <a:alpha val="35036"/>
              </a:srgbClr>
            </a:outerShdw>
          </a:effectLst>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105447559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1"/>
          <p:cNvSpPr txBox="1">
            <a:spLocks noChangeArrowheads="1"/>
          </p:cNvSpPr>
          <p:nvPr/>
        </p:nvSpPr>
        <p:spPr bwMode="auto">
          <a:xfrm>
            <a:off x="3389870" y="0"/>
            <a:ext cx="8229600" cy="6679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eaLnBrk="1" hangingPunct="1">
              <a:buSzPct val="100000"/>
            </a:pPr>
            <a:r>
              <a:rPr lang="en-US" altLang="en-US" sz="4800" dirty="0">
                <a:solidFill>
                  <a:srgbClr val="C00000"/>
                </a:solidFill>
              </a:rPr>
              <a:t>Course contents</a:t>
            </a:r>
          </a:p>
        </p:txBody>
      </p:sp>
      <p:sp>
        <p:nvSpPr>
          <p:cNvPr id="30723" name="Text Box 2"/>
          <p:cNvSpPr txBox="1">
            <a:spLocks noChangeArrowheads="1"/>
          </p:cNvSpPr>
          <p:nvPr/>
        </p:nvSpPr>
        <p:spPr bwMode="auto">
          <a:xfrm>
            <a:off x="366476" y="774144"/>
            <a:ext cx="11545437" cy="5068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algn="just"/>
            <a:r>
              <a:rPr lang="en-IN" sz="2200" b="1" dirty="0">
                <a:solidFill>
                  <a:srgbClr val="FF0000"/>
                </a:solidFill>
                <a:latin typeface="Times New Roman" panose="02020603050405020304" pitchFamily="18" charset="0"/>
                <a:cs typeface="Times New Roman" panose="02020603050405020304" pitchFamily="18" charset="0"/>
              </a:rPr>
              <a:t>Unit V</a:t>
            </a:r>
          </a:p>
          <a:p>
            <a:pPr algn="just"/>
            <a:r>
              <a:rPr lang="en-US" sz="2200" b="1" dirty="0">
                <a:latin typeface="Times New Roman" panose="02020603050405020304" pitchFamily="18" charset="0"/>
                <a:cs typeface="Times New Roman" panose="02020603050405020304" pitchFamily="18" charset="0"/>
              </a:rPr>
              <a:t>DOM Manipulation and JavaScript Web Forms : </a:t>
            </a:r>
            <a:r>
              <a:rPr lang="en-US" sz="2200" dirty="0">
                <a:latin typeface="Times New Roman" panose="02020603050405020304" pitchFamily="18" charset="0"/>
                <a:cs typeface="Times New Roman" panose="02020603050405020304" pitchFamily="18" charset="0"/>
              </a:rPr>
              <a:t>Introduction to the DOM and its role in </a:t>
            </a:r>
            <a:r>
              <a:rPr lang="en-US" sz="2200" dirty="0" smtClean="0">
                <a:latin typeface="Times New Roman" panose="02020603050405020304" pitchFamily="18" charset="0"/>
                <a:cs typeface="Times New Roman" panose="02020603050405020304" pitchFamily="18" charset="0"/>
              </a:rPr>
              <a:t>web development, </a:t>
            </a:r>
            <a:r>
              <a:rPr lang="en-US" sz="2200" dirty="0">
                <a:latin typeface="Times New Roman" panose="02020603050405020304" pitchFamily="18" charset="0"/>
                <a:cs typeface="Times New Roman" panose="02020603050405020304" pitchFamily="18" charset="0"/>
              </a:rPr>
              <a:t>Accessing and manipulating DOM elements using JavaScript., Programming HTML </a:t>
            </a:r>
            <a:r>
              <a:rPr lang="en-US" sz="2200" dirty="0" smtClean="0">
                <a:latin typeface="Times New Roman" panose="02020603050405020304" pitchFamily="18" charset="0"/>
                <a:cs typeface="Times New Roman" panose="02020603050405020304" pitchFamily="18" charset="0"/>
              </a:rPr>
              <a:t>DOM with </a:t>
            </a:r>
            <a:r>
              <a:rPr lang="en-US" sz="2200" dirty="0">
                <a:latin typeface="Times New Roman" panose="02020603050405020304" pitchFamily="18" charset="0"/>
                <a:cs typeface="Times New Roman" panose="02020603050405020304" pitchFamily="18" charset="0"/>
              </a:rPr>
              <a:t>JavaScript, Modifying HTML content and attributes through JavaScript., Dynamic styling </a:t>
            </a:r>
            <a:r>
              <a:rPr lang="en-US" sz="2200" dirty="0" smtClean="0">
                <a:latin typeface="Times New Roman" panose="02020603050405020304" pitchFamily="18" charset="0"/>
                <a:cs typeface="Times New Roman" panose="02020603050405020304" pitchFamily="18" charset="0"/>
              </a:rPr>
              <a:t>and manipulation </a:t>
            </a:r>
            <a:r>
              <a:rPr lang="en-US" sz="2200" dirty="0">
                <a:latin typeface="Times New Roman" panose="02020603050405020304" pitchFamily="18" charset="0"/>
                <a:cs typeface="Times New Roman" panose="02020603050405020304" pitchFamily="18" charset="0"/>
              </a:rPr>
              <a:t>of elements., Event Handling in JavaScript, Assigning event handlers using DOM </a:t>
            </a:r>
            <a:r>
              <a:rPr lang="en-US" sz="2200" dirty="0" smtClean="0">
                <a:latin typeface="Times New Roman" panose="02020603050405020304" pitchFamily="18" charset="0"/>
                <a:cs typeface="Times New Roman" panose="02020603050405020304" pitchFamily="18" charset="0"/>
              </a:rPr>
              <a:t>object properties</a:t>
            </a:r>
            <a:r>
              <a:rPr lang="en-US" sz="2200" dirty="0">
                <a:latin typeface="Times New Roman" panose="02020603050405020304" pitchFamily="18" charset="0"/>
                <a:cs typeface="Times New Roman" panose="02020603050405020304" pitchFamily="18" charset="0"/>
              </a:rPr>
              <a:t>., Using </a:t>
            </a:r>
            <a:r>
              <a:rPr lang="en-US" sz="2200" dirty="0" err="1">
                <a:latin typeface="Times New Roman" panose="02020603050405020304" pitchFamily="18" charset="0"/>
                <a:cs typeface="Times New Roman" panose="02020603050405020304" pitchFamily="18" charset="0"/>
              </a:rPr>
              <a:t>addEventListener</a:t>
            </a:r>
            <a:r>
              <a:rPr lang="en-US" sz="2200" dirty="0">
                <a:latin typeface="Times New Roman" panose="02020603050405020304" pitchFamily="18" charset="0"/>
                <a:cs typeface="Times New Roman" panose="02020603050405020304" pitchFamily="18" charset="0"/>
              </a:rPr>
              <a:t> and </a:t>
            </a:r>
            <a:r>
              <a:rPr lang="en-US" sz="2200" dirty="0" err="1">
                <a:latin typeface="Times New Roman" panose="02020603050405020304" pitchFamily="18" charset="0"/>
                <a:cs typeface="Times New Roman" panose="02020603050405020304" pitchFamily="18" charset="0"/>
              </a:rPr>
              <a:t>removeEventListener</a:t>
            </a:r>
            <a:r>
              <a:rPr lang="en-US" sz="2200" dirty="0">
                <a:latin typeface="Times New Roman" panose="02020603050405020304" pitchFamily="18" charset="0"/>
                <a:cs typeface="Times New Roman" panose="02020603050405020304" pitchFamily="18" charset="0"/>
              </a:rPr>
              <a:t> for event management., </a:t>
            </a:r>
            <a:r>
              <a:rPr lang="en-US" sz="2200" dirty="0" smtClean="0">
                <a:latin typeface="Times New Roman" panose="02020603050405020304" pitchFamily="18" charset="0"/>
                <a:cs typeface="Times New Roman" panose="02020603050405020304" pitchFamily="18" charset="0"/>
              </a:rPr>
              <a:t>Understanding and </a:t>
            </a:r>
            <a:r>
              <a:rPr lang="en-US" sz="2200" dirty="0">
                <a:latin typeface="Times New Roman" panose="02020603050405020304" pitchFamily="18" charset="0"/>
                <a:cs typeface="Times New Roman" panose="02020603050405020304" pitchFamily="18" charset="0"/>
              </a:rPr>
              <a:t>implementing event bubbling in JavaScript., Creating an interactive image gallery using </a:t>
            </a:r>
            <a:r>
              <a:rPr lang="en-US" sz="2200" dirty="0" smtClean="0">
                <a:latin typeface="Times New Roman" panose="02020603050405020304" pitchFamily="18" charset="0"/>
                <a:cs typeface="Times New Roman" panose="02020603050405020304" pitchFamily="18" charset="0"/>
              </a:rPr>
              <a:t>DOM manipulation </a:t>
            </a:r>
            <a:r>
              <a:rPr lang="en-US" sz="2200" dirty="0">
                <a:latin typeface="Times New Roman" panose="02020603050405020304" pitchFamily="18" charset="0"/>
                <a:cs typeface="Times New Roman" panose="02020603050405020304" pitchFamily="18" charset="0"/>
              </a:rPr>
              <a:t>and event handling, Implementing thumbnail previews and </a:t>
            </a:r>
            <a:r>
              <a:rPr lang="en-US" sz="2200" dirty="0" err="1">
                <a:latin typeface="Times New Roman" panose="02020603050405020304" pitchFamily="18" charset="0"/>
                <a:cs typeface="Times New Roman" panose="02020603050405020304" pitchFamily="18" charset="0"/>
              </a:rPr>
              <a:t>lightbox</a:t>
            </a:r>
            <a:r>
              <a:rPr lang="en-US" sz="2200" dirty="0">
                <a:latin typeface="Times New Roman" panose="02020603050405020304" pitchFamily="18" charset="0"/>
                <a:cs typeface="Times New Roman" panose="02020603050405020304" pitchFamily="18" charset="0"/>
              </a:rPr>
              <a:t>-style </a:t>
            </a:r>
            <a:r>
              <a:rPr lang="en-US" sz="2200" dirty="0" smtClean="0">
                <a:latin typeface="Times New Roman" panose="02020603050405020304" pitchFamily="18" charset="0"/>
                <a:cs typeface="Times New Roman" panose="02020603050405020304" pitchFamily="18" charset="0"/>
              </a:rPr>
              <a:t>image display</a:t>
            </a:r>
            <a:r>
              <a:rPr lang="en-US" sz="2200" dirty="0">
                <a:latin typeface="Times New Roman" panose="02020603050405020304" pitchFamily="18" charset="0"/>
                <a:cs typeface="Times New Roman" panose="02020603050405020304" pitchFamily="18" charset="0"/>
              </a:rPr>
              <a:t>., Fetching and displaying user location using the Geolocation API., Handling </a:t>
            </a:r>
            <a:r>
              <a:rPr lang="en-US" sz="2200" dirty="0" smtClean="0">
                <a:latin typeface="Times New Roman" panose="02020603050405020304" pitchFamily="18" charset="0"/>
                <a:cs typeface="Times New Roman" panose="02020603050405020304" pitchFamily="18" charset="0"/>
              </a:rPr>
              <a:t>permission requests </a:t>
            </a:r>
            <a:r>
              <a:rPr lang="en-US" sz="2200" dirty="0">
                <a:latin typeface="Times New Roman" panose="02020603050405020304" pitchFamily="18" charset="0"/>
                <a:cs typeface="Times New Roman" panose="02020603050405020304" pitchFamily="18" charset="0"/>
              </a:rPr>
              <a:t>and errors with geolocation</a:t>
            </a:r>
            <a:r>
              <a:rPr lang="en-US" sz="2200" dirty="0" smtClean="0">
                <a:latin typeface="Times New Roman" panose="02020603050405020304" pitchFamily="18" charset="0"/>
                <a:cs typeface="Times New Roman" panose="02020603050405020304" pitchFamily="18" charset="0"/>
              </a:rPr>
              <a:t>.</a:t>
            </a:r>
          </a:p>
          <a:p>
            <a:pPr algn="just"/>
            <a:r>
              <a:rPr lang="en-IN" sz="2200" b="1" dirty="0" smtClean="0">
                <a:solidFill>
                  <a:srgbClr val="FF0000"/>
                </a:solidFill>
                <a:latin typeface="Times New Roman" panose="02020603050405020304" pitchFamily="18" charset="0"/>
                <a:cs typeface="Times New Roman" panose="02020603050405020304" pitchFamily="18" charset="0"/>
              </a:rPr>
              <a:t>Unit VI</a:t>
            </a:r>
          </a:p>
          <a:p>
            <a:pPr algn="just"/>
            <a:r>
              <a:rPr lang="en-US" sz="2200" b="1" dirty="0">
                <a:latin typeface="Times New Roman" panose="02020603050405020304" pitchFamily="18" charset="0"/>
                <a:cs typeface="Times New Roman" panose="02020603050405020304" pitchFamily="18" charset="0"/>
              </a:rPr>
              <a:t>Working with jQuery and JSON : </a:t>
            </a:r>
            <a:r>
              <a:rPr lang="en-US" sz="2200" dirty="0">
                <a:latin typeface="Times New Roman" panose="02020603050405020304" pitchFamily="18" charset="0"/>
                <a:cs typeface="Times New Roman" panose="02020603050405020304" pitchFamily="18" charset="0"/>
              </a:rPr>
              <a:t>Basics of jQuery, jQuery Events, Benefits of using CDN, jQuery Selectors, jQuery input vs :input, jQuery DOM manipulation methods, jQuery Elements, Working with JSON Objects, JSON Arrays, Nested JSON object, Conversion of JSON object to string, Conversion of string to JSON object, jQuery DOM manipulation methods Working with JSON Objects, Introduction to revenue generation based project</a:t>
            </a:r>
          </a:p>
        </p:txBody>
      </p:sp>
      <p:sp>
        <p:nvSpPr>
          <p:cNvPr id="30724" name="Line 3"/>
          <p:cNvSpPr>
            <a:spLocks noChangeShapeType="1"/>
          </p:cNvSpPr>
          <p:nvPr/>
        </p:nvSpPr>
        <p:spPr bwMode="auto">
          <a:xfrm>
            <a:off x="2275232" y="774144"/>
            <a:ext cx="7056437" cy="1587"/>
          </a:xfrm>
          <a:prstGeom prst="line">
            <a:avLst/>
          </a:prstGeom>
          <a:noFill/>
          <a:ln w="38160">
            <a:solidFill>
              <a:srgbClr val="F79646"/>
            </a:solidFill>
            <a:miter lim="800000"/>
            <a:headEnd/>
            <a:tailEnd/>
          </a:ln>
          <a:effectLst>
            <a:outerShdw dist="23040" dir="5400000" algn="ctr" rotWithShape="0">
              <a:srgbClr val="000000">
                <a:alpha val="35036"/>
              </a:srgbClr>
            </a:outerShdw>
          </a:effectLst>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341132832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1"/>
          <p:cNvSpPr txBox="1">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eaLnBrk="1" hangingPunct="1">
              <a:buSzPct val="100000"/>
            </a:pPr>
            <a:r>
              <a:rPr lang="en-US" altLang="en-US" sz="4800" dirty="0">
                <a:solidFill>
                  <a:srgbClr val="C00000"/>
                </a:solidFill>
              </a:rPr>
              <a:t>List of </a:t>
            </a:r>
            <a:r>
              <a:rPr lang="en-US" altLang="en-US" sz="4800" dirty="0" smtClean="0">
                <a:solidFill>
                  <a:srgbClr val="C00000"/>
                </a:solidFill>
              </a:rPr>
              <a:t>practical's</a:t>
            </a:r>
            <a:endParaRPr lang="en-US" altLang="en-US" sz="4800" dirty="0">
              <a:solidFill>
                <a:srgbClr val="C00000"/>
              </a:solidFill>
            </a:endParaRPr>
          </a:p>
        </p:txBody>
      </p:sp>
      <p:sp>
        <p:nvSpPr>
          <p:cNvPr id="30723" name="Text Box 2"/>
          <p:cNvSpPr txBox="1">
            <a:spLocks noChangeArrowheads="1"/>
          </p:cNvSpPr>
          <p:nvPr/>
        </p:nvSpPr>
        <p:spPr bwMode="auto">
          <a:xfrm>
            <a:off x="1114018" y="1789113"/>
            <a:ext cx="9741243" cy="5068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marL="342900" indent="-342900" algn="just">
              <a:buFont typeface="Arial" pitchFamily="34" charset="0"/>
              <a:buChar char="•"/>
            </a:pPr>
            <a:r>
              <a:rPr lang="en-US" sz="2400" dirty="0">
                <a:latin typeface="Times New Roman" panose="02020603050405020304" pitchFamily="18" charset="0"/>
                <a:cs typeface="Times New Roman" panose="02020603050405020304" pitchFamily="18" charset="0"/>
              </a:rPr>
              <a:t>Design web page using table and list concept in HTML.</a:t>
            </a:r>
          </a:p>
          <a:p>
            <a:pPr marL="342900" indent="-342900" algn="just">
              <a:buFont typeface="Arial" pitchFamily="34" charset="0"/>
              <a:buChar char="•"/>
            </a:pPr>
            <a:r>
              <a:rPr lang="en-US" sz="2400" dirty="0" smtClean="0">
                <a:latin typeface="Times New Roman" panose="02020603050405020304" pitchFamily="18" charset="0"/>
                <a:cs typeface="Times New Roman" panose="02020603050405020304" pitchFamily="18" charset="0"/>
              </a:rPr>
              <a:t>Design </a:t>
            </a:r>
            <a:r>
              <a:rPr lang="en-US" sz="2400" dirty="0">
                <a:latin typeface="Times New Roman" panose="02020603050405020304" pitchFamily="18" charset="0"/>
                <a:cs typeface="Times New Roman" panose="02020603050405020304" pitchFamily="18" charset="0"/>
              </a:rPr>
              <a:t>web page using images, links and frames in HTML.</a:t>
            </a:r>
          </a:p>
          <a:p>
            <a:pPr marL="342900" indent="-342900" algn="just">
              <a:buFont typeface="Arial" pitchFamily="34" charset="0"/>
              <a:buChar char="•"/>
            </a:pPr>
            <a:r>
              <a:rPr lang="en-US" sz="2400" dirty="0" smtClean="0">
                <a:latin typeface="Times New Roman" panose="02020603050405020304" pitchFamily="18" charset="0"/>
                <a:cs typeface="Times New Roman" panose="02020603050405020304" pitchFamily="18" charset="0"/>
              </a:rPr>
              <a:t>Design </a:t>
            </a:r>
            <a:r>
              <a:rPr lang="en-US" sz="2400" dirty="0">
                <a:latin typeface="Times New Roman" panose="02020603050405020304" pitchFamily="18" charset="0"/>
                <a:cs typeface="Times New Roman" panose="02020603050405020304" pitchFamily="18" charset="0"/>
              </a:rPr>
              <a:t>forms and perform various types of validations in HTML.</a:t>
            </a:r>
          </a:p>
          <a:p>
            <a:pPr marL="342900" indent="-342900" algn="just">
              <a:buFont typeface="Arial" pitchFamily="34" charset="0"/>
              <a:buChar char="•"/>
            </a:pPr>
            <a:r>
              <a:rPr lang="en-US" sz="2400" dirty="0" smtClean="0">
                <a:latin typeface="Times New Roman" panose="02020603050405020304" pitchFamily="18" charset="0"/>
                <a:cs typeface="Times New Roman" panose="02020603050405020304" pitchFamily="18" charset="0"/>
              </a:rPr>
              <a:t>Design </a:t>
            </a:r>
            <a:r>
              <a:rPr lang="en-US" sz="2400" dirty="0">
                <a:latin typeface="Times New Roman" panose="02020603050405020304" pitchFamily="18" charset="0"/>
                <a:cs typeface="Times New Roman" panose="02020603050405020304" pitchFamily="18" charset="0"/>
              </a:rPr>
              <a:t>attractive web page using CSS and </a:t>
            </a:r>
            <a:r>
              <a:rPr lang="en-US" sz="2400" dirty="0" smtClean="0">
                <a:latin typeface="Times New Roman" panose="02020603050405020304" pitchFamily="18" charset="0"/>
                <a:cs typeface="Times New Roman" panose="02020603050405020304" pitchFamily="18" charset="0"/>
              </a:rPr>
              <a:t>JavaScript.</a:t>
            </a:r>
          </a:p>
          <a:p>
            <a:pPr marL="342900" indent="-342900" algn="just">
              <a:buFont typeface="Arial" pitchFamily="34" charset="0"/>
              <a:buChar char="•"/>
            </a:pPr>
            <a:r>
              <a:rPr lang="en-US" sz="2400" dirty="0">
                <a:latin typeface="Times New Roman" panose="02020603050405020304" pitchFamily="18" charset="0"/>
                <a:cs typeface="Times New Roman" panose="02020603050405020304" pitchFamily="18" charset="0"/>
              </a:rPr>
              <a:t>Implement the concept of event handlers in JavaScript using DOM object property</a:t>
            </a:r>
          </a:p>
          <a:p>
            <a:pPr marL="342900" indent="-342900" algn="just">
              <a:buFont typeface="Arial" pitchFamily="34" charset="0"/>
              <a:buChar char="•"/>
            </a:pPr>
            <a:r>
              <a:rPr lang="en-US" sz="2400" dirty="0" smtClean="0">
                <a:latin typeface="Times New Roman" panose="02020603050405020304" pitchFamily="18" charset="0"/>
                <a:cs typeface="Times New Roman" panose="02020603050405020304" pitchFamily="18" charset="0"/>
              </a:rPr>
              <a:t>Implement </a:t>
            </a:r>
            <a:r>
              <a:rPr lang="en-US" sz="2400" dirty="0">
                <a:latin typeface="Times New Roman" panose="02020603050405020304" pitchFamily="18" charset="0"/>
                <a:cs typeface="Times New Roman" panose="02020603050405020304" pitchFamily="18" charset="0"/>
              </a:rPr>
              <a:t>event bubbling in JavaScript.</a:t>
            </a:r>
          </a:p>
          <a:p>
            <a:pPr marL="342900" indent="-342900" algn="just">
              <a:buFont typeface="Arial" pitchFamily="34" charset="0"/>
              <a:buChar char="•"/>
            </a:pPr>
            <a:r>
              <a:rPr lang="en-US" sz="2400" dirty="0" smtClean="0">
                <a:latin typeface="Times New Roman" panose="02020603050405020304" pitchFamily="18" charset="0"/>
                <a:cs typeface="Times New Roman" panose="02020603050405020304" pitchFamily="18" charset="0"/>
              </a:rPr>
              <a:t>Make </a:t>
            </a:r>
            <a:r>
              <a:rPr lang="en-US" sz="2400" dirty="0">
                <a:latin typeface="Times New Roman" panose="02020603050405020304" pitchFamily="18" charset="0"/>
                <a:cs typeface="Times New Roman" panose="02020603050405020304" pitchFamily="18" charset="0"/>
              </a:rPr>
              <a:t>Image gallery with thumbnails in JavaScript</a:t>
            </a:r>
          </a:p>
          <a:p>
            <a:pPr marL="342900" indent="-342900" algn="just">
              <a:buFont typeface="Arial" pitchFamily="34" charset="0"/>
              <a:buChar char="•"/>
            </a:pPr>
            <a:r>
              <a:rPr lang="en-US" sz="2400" dirty="0" smtClean="0">
                <a:latin typeface="Times New Roman" panose="02020603050405020304" pitchFamily="18" charset="0"/>
                <a:cs typeface="Times New Roman" panose="02020603050405020304" pitchFamily="18" charset="0"/>
              </a:rPr>
              <a:t>Design </a:t>
            </a:r>
            <a:r>
              <a:rPr lang="en-US" sz="2400" dirty="0">
                <a:latin typeface="Times New Roman" panose="02020603050405020304" pitchFamily="18" charset="0"/>
                <a:cs typeface="Times New Roman" panose="02020603050405020304" pitchFamily="18" charset="0"/>
              </a:rPr>
              <a:t>web page using jQuery Selectors and elements.</a:t>
            </a:r>
          </a:p>
          <a:p>
            <a:pPr marL="342900" indent="-342900" algn="just">
              <a:buFont typeface="Arial" pitchFamily="34" charset="0"/>
              <a:buChar char="•"/>
            </a:pPr>
            <a:r>
              <a:rPr lang="en-US" sz="2400" dirty="0" smtClean="0">
                <a:latin typeface="Times New Roman" panose="02020603050405020304" pitchFamily="18" charset="0"/>
                <a:cs typeface="Times New Roman" panose="02020603050405020304" pitchFamily="18" charset="0"/>
              </a:rPr>
              <a:t>Use </a:t>
            </a:r>
            <a:r>
              <a:rPr lang="en-US" sz="2400" dirty="0">
                <a:latin typeface="Times New Roman" panose="02020603050405020304" pitchFamily="18" charset="0"/>
                <a:cs typeface="Times New Roman" panose="02020603050405020304" pitchFamily="18" charset="0"/>
              </a:rPr>
              <a:t>JSON objects, arrays and string concept in your web pages.</a:t>
            </a:r>
          </a:p>
          <a:p>
            <a:pPr marL="0" indent="0" algn="just"/>
            <a:endParaRPr lang="en-US" sz="2400" dirty="0">
              <a:latin typeface="Times New Roman" panose="02020603050405020304" pitchFamily="18" charset="0"/>
              <a:cs typeface="Times New Roman" panose="02020603050405020304" pitchFamily="18" charset="0"/>
            </a:endParaRPr>
          </a:p>
        </p:txBody>
      </p:sp>
      <p:sp>
        <p:nvSpPr>
          <p:cNvPr id="30724" name="Line 3"/>
          <p:cNvSpPr>
            <a:spLocks noChangeShapeType="1"/>
          </p:cNvSpPr>
          <p:nvPr/>
        </p:nvSpPr>
        <p:spPr bwMode="auto">
          <a:xfrm>
            <a:off x="2135189" y="1268414"/>
            <a:ext cx="7056437" cy="1587"/>
          </a:xfrm>
          <a:prstGeom prst="line">
            <a:avLst/>
          </a:prstGeom>
          <a:noFill/>
          <a:ln w="38160">
            <a:solidFill>
              <a:srgbClr val="F79646"/>
            </a:solidFill>
            <a:miter lim="800000"/>
            <a:headEnd/>
            <a:tailEnd/>
          </a:ln>
          <a:effectLst>
            <a:outerShdw dist="23040" dir="5400000" algn="ctr" rotWithShape="0">
              <a:srgbClr val="000000">
                <a:alpha val="35036"/>
              </a:srgbClr>
            </a:outerShdw>
          </a:effectLst>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340037800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1"/>
          <p:cNvSpPr txBox="1">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eaLnBrk="1" hangingPunct="1">
              <a:buSzPct val="100000"/>
            </a:pPr>
            <a:r>
              <a:rPr lang="en-US" altLang="en-US" sz="4800" dirty="0">
                <a:solidFill>
                  <a:srgbClr val="C00000"/>
                </a:solidFill>
              </a:rPr>
              <a:t>List of </a:t>
            </a:r>
            <a:r>
              <a:rPr lang="en-US" altLang="en-US" sz="4800" dirty="0" smtClean="0">
                <a:solidFill>
                  <a:srgbClr val="C00000"/>
                </a:solidFill>
              </a:rPr>
              <a:t>practical's</a:t>
            </a:r>
            <a:endParaRPr lang="en-US" altLang="en-US" sz="4800" dirty="0">
              <a:solidFill>
                <a:srgbClr val="C00000"/>
              </a:solidFill>
            </a:endParaRPr>
          </a:p>
        </p:txBody>
      </p:sp>
      <p:sp>
        <p:nvSpPr>
          <p:cNvPr id="30723" name="Text Box 2"/>
          <p:cNvSpPr txBox="1">
            <a:spLocks noChangeArrowheads="1"/>
          </p:cNvSpPr>
          <p:nvPr/>
        </p:nvSpPr>
        <p:spPr bwMode="auto">
          <a:xfrm>
            <a:off x="1058561" y="1612258"/>
            <a:ext cx="9873049" cy="5068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marL="342900" indent="-342900" algn="just">
              <a:lnSpc>
                <a:spcPct val="150000"/>
              </a:lnSpc>
              <a:buFont typeface="Arial" pitchFamily="34" charset="0"/>
              <a:buChar char="•"/>
            </a:pPr>
            <a:r>
              <a:rPr lang="en-US" sz="2400" dirty="0">
                <a:latin typeface="Times New Roman" panose="02020603050405020304" pitchFamily="18" charset="0"/>
                <a:cs typeface="Times New Roman" panose="02020603050405020304" pitchFamily="18" charset="0"/>
              </a:rPr>
              <a:t>Design customizable website using Bootstrap Grid System and Typography.</a:t>
            </a:r>
          </a:p>
          <a:p>
            <a:pPr marL="342900" indent="-342900" algn="just">
              <a:lnSpc>
                <a:spcPct val="150000"/>
              </a:lnSpc>
              <a:buFont typeface="Arial" pitchFamily="34" charset="0"/>
              <a:buChar char="•"/>
            </a:pPr>
            <a:r>
              <a:rPr lang="en-US" sz="2400" dirty="0" smtClean="0">
                <a:latin typeface="Times New Roman" panose="02020603050405020304" pitchFamily="18" charset="0"/>
                <a:cs typeface="Times New Roman" panose="02020603050405020304" pitchFamily="18" charset="0"/>
              </a:rPr>
              <a:t>Implement </a:t>
            </a:r>
            <a:r>
              <a:rPr lang="en-US" sz="2400" dirty="0">
                <a:latin typeface="Times New Roman" panose="02020603050405020304" pitchFamily="18" charset="0"/>
                <a:cs typeface="Times New Roman" panose="02020603050405020304" pitchFamily="18" charset="0"/>
              </a:rPr>
              <a:t>Bootstrap list, table, buttons and dropdowns.</a:t>
            </a:r>
          </a:p>
          <a:p>
            <a:pPr marL="342900" indent="-342900" algn="just">
              <a:lnSpc>
                <a:spcPct val="150000"/>
              </a:lnSpc>
              <a:buFont typeface="Arial" pitchFamily="34" charset="0"/>
              <a:buChar char="•"/>
            </a:pPr>
            <a:r>
              <a:rPr lang="en-US" sz="2400" dirty="0" smtClean="0">
                <a:latin typeface="Times New Roman" panose="02020603050405020304" pitchFamily="18" charset="0"/>
                <a:cs typeface="Times New Roman" panose="02020603050405020304" pitchFamily="18" charset="0"/>
              </a:rPr>
              <a:t>Create </a:t>
            </a:r>
            <a:r>
              <a:rPr lang="en-US" sz="2400" dirty="0">
                <a:latin typeface="Times New Roman" panose="02020603050405020304" pitchFamily="18" charset="0"/>
                <a:cs typeface="Times New Roman" panose="02020603050405020304" pitchFamily="18" charset="0"/>
              </a:rPr>
              <a:t>a Responsive Portfolio Section using Tailwind CSS</a:t>
            </a:r>
          </a:p>
          <a:p>
            <a:pPr marL="342900" indent="-342900" algn="just">
              <a:lnSpc>
                <a:spcPct val="150000"/>
              </a:lnSpc>
              <a:buFont typeface="Arial" pitchFamily="34" charset="0"/>
              <a:buChar char="•"/>
            </a:pPr>
            <a:r>
              <a:rPr lang="en-US" sz="2400" dirty="0" smtClean="0">
                <a:latin typeface="Times New Roman" panose="02020603050405020304" pitchFamily="18" charset="0"/>
                <a:cs typeface="Times New Roman" panose="02020603050405020304" pitchFamily="18" charset="0"/>
              </a:rPr>
              <a:t>Create </a:t>
            </a:r>
            <a:r>
              <a:rPr lang="en-US" sz="2400" dirty="0">
                <a:latin typeface="Times New Roman" panose="02020603050405020304" pitchFamily="18" charset="0"/>
                <a:cs typeface="Times New Roman" panose="02020603050405020304" pitchFamily="18" charset="0"/>
              </a:rPr>
              <a:t>a Responsive Contact Form using Tailwind CSS</a:t>
            </a:r>
          </a:p>
          <a:p>
            <a:pPr marL="342900" indent="-342900" algn="just">
              <a:lnSpc>
                <a:spcPct val="150000"/>
              </a:lnSpc>
              <a:buFont typeface="Arial" pitchFamily="34" charset="0"/>
              <a:buChar char="•"/>
            </a:pPr>
            <a:r>
              <a:rPr lang="en-US" sz="2400" dirty="0" smtClean="0">
                <a:latin typeface="Times New Roman" panose="02020603050405020304" pitchFamily="18" charset="0"/>
                <a:cs typeface="Times New Roman" panose="02020603050405020304" pitchFamily="18" charset="0"/>
              </a:rPr>
              <a:t>Create </a:t>
            </a:r>
            <a:r>
              <a:rPr lang="en-US" sz="2400" dirty="0">
                <a:latin typeface="Times New Roman" panose="02020603050405020304" pitchFamily="18" charset="0"/>
                <a:cs typeface="Times New Roman" panose="02020603050405020304" pitchFamily="18" charset="0"/>
              </a:rPr>
              <a:t>a JavaScript file (script.js) to handle the geolocation functionality</a:t>
            </a:r>
            <a:endParaRPr lang="en-US" sz="2400" dirty="0">
              <a:latin typeface="Times New Roman" panose="02020603050405020304" pitchFamily="18" charset="0"/>
              <a:cs typeface="Times New Roman" panose="02020603050405020304" pitchFamily="18" charset="0"/>
            </a:endParaRPr>
          </a:p>
        </p:txBody>
      </p:sp>
      <p:sp>
        <p:nvSpPr>
          <p:cNvPr id="30724" name="Line 3"/>
          <p:cNvSpPr>
            <a:spLocks noChangeShapeType="1"/>
          </p:cNvSpPr>
          <p:nvPr/>
        </p:nvSpPr>
        <p:spPr bwMode="auto">
          <a:xfrm>
            <a:off x="2135189" y="1268414"/>
            <a:ext cx="7056437" cy="1587"/>
          </a:xfrm>
          <a:prstGeom prst="line">
            <a:avLst/>
          </a:prstGeom>
          <a:noFill/>
          <a:ln w="38160">
            <a:solidFill>
              <a:srgbClr val="F79646"/>
            </a:solidFill>
            <a:miter lim="800000"/>
            <a:headEnd/>
            <a:tailEnd/>
          </a:ln>
          <a:effectLst>
            <a:outerShdw dist="23040" dir="5400000" algn="ctr" rotWithShape="0">
              <a:srgbClr val="000000">
                <a:alpha val="35036"/>
              </a:srgbClr>
            </a:outerShdw>
          </a:effectLst>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387651193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2170670" y="844791"/>
            <a:ext cx="8229600" cy="83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580" eaLnBrk="0" fontAlgn="base" hangingPunct="0">
              <a:spcAft>
                <a:spcPct val="0"/>
              </a:spcAft>
              <a:buClr>
                <a:srgbClr val="000000"/>
              </a:buClr>
              <a:buSzPct val="100000"/>
              <a:buFont typeface="Times New Roman" panose="02020603050405020304"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580" eaLnBrk="0" fontAlgn="base" hangingPunct="0">
              <a:spcAft>
                <a:spcPct val="0"/>
              </a:spcAft>
              <a:buClr>
                <a:srgbClr val="000000"/>
              </a:buClr>
              <a:buSzPct val="100000"/>
              <a:buFont typeface="Times New Roman" panose="02020603050405020304"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580" eaLnBrk="0" fontAlgn="base" hangingPunct="0">
              <a:spcAft>
                <a:spcPct val="0"/>
              </a:spcAft>
              <a:buClr>
                <a:srgbClr val="000000"/>
              </a:buClr>
              <a:buSzPct val="100000"/>
              <a:buFont typeface="Times New Roman" panose="02020603050405020304"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580" eaLnBrk="0" fontAlgn="base" hangingPunct="0">
              <a:spcAft>
                <a:spcPct val="0"/>
              </a:spcAft>
              <a:buClr>
                <a:srgbClr val="000000"/>
              </a:buClr>
              <a:buSzPct val="100000"/>
              <a:buFont typeface="Times New Roman" panose="02020603050405020304"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eaLnBrk="1" hangingPunct="1">
              <a:buSzPct val="100000"/>
            </a:pPr>
            <a:r>
              <a:rPr lang="en-US" altLang="en-US" sz="4400" dirty="0">
                <a:solidFill>
                  <a:srgbClr val="C00000"/>
                </a:solidFill>
              </a:rPr>
              <a:t>Assessment/Evaluation Scheme</a:t>
            </a:r>
          </a:p>
          <a:p>
            <a:pPr eaLnBrk="1" hangingPunct="1">
              <a:buSzPct val="100000"/>
            </a:pPr>
            <a:endParaRPr lang="en-US" altLang="en-US" sz="4400" dirty="0">
              <a:solidFill>
                <a:srgbClr val="C00000"/>
              </a:solidFill>
            </a:endParaRPr>
          </a:p>
        </p:txBody>
      </p:sp>
      <p:sp>
        <p:nvSpPr>
          <p:cNvPr id="3" name="Line 3"/>
          <p:cNvSpPr>
            <a:spLocks noChangeShapeType="1"/>
          </p:cNvSpPr>
          <p:nvPr/>
        </p:nvSpPr>
        <p:spPr bwMode="auto">
          <a:xfrm>
            <a:off x="2135189" y="1223346"/>
            <a:ext cx="7056437" cy="1587"/>
          </a:xfrm>
          <a:prstGeom prst="line">
            <a:avLst/>
          </a:prstGeom>
          <a:noFill/>
          <a:ln w="38160">
            <a:solidFill>
              <a:srgbClr val="F79646"/>
            </a:solidFill>
            <a:miter lim="800000"/>
          </a:ln>
          <a:effectLst>
            <a:outerShdw dist="23040" dir="5400000" algn="ctr" rotWithShape="0">
              <a:srgbClr val="000000">
                <a:alpha val="35036"/>
              </a:srgbClr>
            </a:outerShdw>
          </a:effectLst>
          <a:extLst>
            <a:ext uri="{909E8E84-426E-40DD-AFC4-6F175D3DCCD1}">
              <a14:hiddenFill xmlns:a14="http://schemas.microsoft.com/office/drawing/2010/main">
                <a:noFill/>
              </a14:hiddenFill>
            </a:ext>
          </a:extLst>
        </p:spPr>
        <p:txBody>
          <a:bodyPr/>
          <a:lstStyle/>
          <a:p>
            <a:endParaRPr lang="en-IN"/>
          </a:p>
        </p:txBody>
      </p:sp>
      <p:sp>
        <p:nvSpPr>
          <p:cNvPr id="4" name="Text Box 2"/>
          <p:cNvSpPr txBox="1">
            <a:spLocks noChangeArrowheads="1"/>
          </p:cNvSpPr>
          <p:nvPr/>
        </p:nvSpPr>
        <p:spPr bwMode="auto">
          <a:xfrm>
            <a:off x="1981199" y="1455739"/>
            <a:ext cx="8933935" cy="5068887"/>
          </a:xfrm>
          <a:prstGeom prst="rect">
            <a:avLst/>
          </a:prstGeom>
          <a:noFill/>
          <a:ln>
            <a:noFill/>
          </a:ln>
          <a:effectLst/>
        </p:spPr>
        <p:txBody>
          <a:bodyPr/>
          <a:lstStyle>
            <a:lvl1pPr marL="341630" indent="-34163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Arial" panose="020B0604020202020204" pitchFamily="34"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Arial" panose="020B0604020202020204" pitchFamily="34"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Arial" panose="020B0604020202020204" pitchFamily="34"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Arial" panose="020B0604020202020204" pitchFamily="34"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Arial" panose="020B0604020202020204" pitchFamily="34" charset="0"/>
              </a:defRPr>
            </a:lvl5pPr>
            <a:lvl6pPr marL="2514600" indent="-228600" defTabSz="449580" eaLnBrk="0" fontAlgn="base" hangingPunct="0">
              <a:spcBef>
                <a:spcPct val="0"/>
              </a:spcBef>
              <a:spcAft>
                <a:spcPct val="0"/>
              </a:spcAft>
              <a:buClr>
                <a:srgbClr val="000000"/>
              </a:buClr>
              <a:buSzPct val="100000"/>
              <a:buFont typeface="Times New Roman" panose="02020603050405020304"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Arial" panose="020B0604020202020204" pitchFamily="34" charset="0"/>
              </a:defRPr>
            </a:lvl6pPr>
            <a:lvl7pPr marL="2971800" indent="-228600" defTabSz="449580" eaLnBrk="0" fontAlgn="base" hangingPunct="0">
              <a:spcBef>
                <a:spcPct val="0"/>
              </a:spcBef>
              <a:spcAft>
                <a:spcPct val="0"/>
              </a:spcAft>
              <a:buClr>
                <a:srgbClr val="000000"/>
              </a:buClr>
              <a:buSzPct val="100000"/>
              <a:buFont typeface="Times New Roman" panose="02020603050405020304"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Arial" panose="020B0604020202020204" pitchFamily="34" charset="0"/>
              </a:defRPr>
            </a:lvl7pPr>
            <a:lvl8pPr marL="3429000" indent="-228600" defTabSz="449580" eaLnBrk="0" fontAlgn="base" hangingPunct="0">
              <a:spcBef>
                <a:spcPct val="0"/>
              </a:spcBef>
              <a:spcAft>
                <a:spcPct val="0"/>
              </a:spcAft>
              <a:buClr>
                <a:srgbClr val="000000"/>
              </a:buClr>
              <a:buSzPct val="100000"/>
              <a:buFont typeface="Times New Roman" panose="02020603050405020304"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Arial" panose="020B0604020202020204" pitchFamily="34" charset="0"/>
              </a:defRPr>
            </a:lvl8pPr>
            <a:lvl9pPr marL="3886200" indent="-228600" defTabSz="449580" eaLnBrk="0" fontAlgn="base" hangingPunct="0">
              <a:spcBef>
                <a:spcPct val="0"/>
              </a:spcBef>
              <a:spcAft>
                <a:spcPct val="0"/>
              </a:spcAft>
              <a:buClr>
                <a:srgbClr val="000000"/>
              </a:buClr>
              <a:buSzPct val="100000"/>
              <a:buFont typeface="Times New Roman" panose="02020603050405020304"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Arial" panose="020B0604020202020204" pitchFamily="34" charset="0"/>
              </a:defRPr>
            </a:lvl9pPr>
          </a:lstStyle>
          <a:p>
            <a:pPr>
              <a:spcBef>
                <a:spcPts val="1000"/>
              </a:spcBef>
              <a:buClr>
                <a:srgbClr val="C00000"/>
              </a:buClr>
              <a:buSzPct val="100000"/>
              <a:buFont typeface="Arial" panose="020B0604020202020204" pitchFamily="34" charset="0"/>
              <a:buChar char="•"/>
              <a:defRPr/>
            </a:pPr>
            <a:r>
              <a:rPr lang="en-US" altLang="en-US" sz="4000" dirty="0">
                <a:solidFill>
                  <a:srgbClr val="C00000"/>
                </a:solidFill>
                <a:latin typeface="Times New Roman" panose="02020603050405020304" pitchFamily="18" charset="0"/>
                <a:cs typeface="Times New Roman" panose="02020603050405020304" pitchFamily="18" charset="0"/>
              </a:rPr>
              <a:t>Attendance: 5%</a:t>
            </a:r>
          </a:p>
          <a:p>
            <a:pPr>
              <a:spcBef>
                <a:spcPts val="1000"/>
              </a:spcBef>
              <a:buClr>
                <a:srgbClr val="C00000"/>
              </a:buClr>
              <a:buSzPct val="100000"/>
              <a:buFont typeface="Arial" panose="020B0604020202020204" pitchFamily="34" charset="0"/>
              <a:buChar char="•"/>
              <a:defRPr/>
            </a:pPr>
            <a:r>
              <a:rPr lang="en-US" altLang="en-US" sz="4000" dirty="0">
                <a:solidFill>
                  <a:srgbClr val="C00000"/>
                </a:solidFill>
                <a:latin typeface="Times New Roman" panose="02020603050405020304" pitchFamily="18" charset="0"/>
                <a:cs typeface="Times New Roman" panose="02020603050405020304" pitchFamily="18" charset="0"/>
              </a:rPr>
              <a:t>CA: 45%</a:t>
            </a:r>
          </a:p>
          <a:p>
            <a:pPr>
              <a:spcBef>
                <a:spcPts val="1000"/>
              </a:spcBef>
              <a:buClr>
                <a:srgbClr val="C00000"/>
              </a:buClr>
              <a:buSzPct val="100000"/>
              <a:buFont typeface="Arial" panose="020B0604020202020204" pitchFamily="34" charset="0"/>
              <a:buChar char="•"/>
              <a:defRPr/>
            </a:pPr>
            <a:r>
              <a:rPr lang="en-US" altLang="en-US" sz="4000" dirty="0">
                <a:solidFill>
                  <a:srgbClr val="C00000"/>
                </a:solidFill>
                <a:latin typeface="Times New Roman" panose="02020603050405020304" pitchFamily="18" charset="0"/>
                <a:cs typeface="Times New Roman" panose="02020603050405020304" pitchFamily="18" charset="0"/>
              </a:rPr>
              <a:t>MTT: No MTT</a:t>
            </a:r>
          </a:p>
          <a:p>
            <a:pPr>
              <a:spcBef>
                <a:spcPts val="1000"/>
              </a:spcBef>
              <a:buClr>
                <a:srgbClr val="C00000"/>
              </a:buClr>
              <a:buSzPct val="100000"/>
              <a:buFont typeface="Arial" panose="020B0604020202020204" pitchFamily="34" charset="0"/>
              <a:buChar char="•"/>
              <a:defRPr/>
            </a:pPr>
            <a:r>
              <a:rPr lang="en-US" altLang="en-US" sz="4000" dirty="0">
                <a:solidFill>
                  <a:srgbClr val="C00000"/>
                </a:solidFill>
                <a:latin typeface="Times New Roman" panose="02020603050405020304" pitchFamily="18" charset="0"/>
                <a:cs typeface="Times New Roman" panose="02020603050405020304" pitchFamily="18" charset="0"/>
              </a:rPr>
              <a:t>ETP: 50%</a:t>
            </a:r>
          </a:p>
          <a:p>
            <a:pPr marL="0" indent="0">
              <a:spcBef>
                <a:spcPts val="1000"/>
              </a:spcBef>
              <a:buClr>
                <a:srgbClr val="C00000"/>
              </a:buClr>
              <a:buSzPct val="100000"/>
              <a:defRPr/>
            </a:pPr>
            <a:endParaRPr lang="en-US" altLang="en-US" sz="4000" dirty="0">
              <a:solidFill>
                <a:srgbClr val="C00000"/>
              </a:solidFill>
              <a:latin typeface="Times New Roman" panose="02020603050405020304" pitchFamily="18" charset="0"/>
              <a:cs typeface="Times New Roman" panose="02020603050405020304" pitchFamily="18" charset="0"/>
            </a:endParaRPr>
          </a:p>
          <a:p>
            <a:pPr marL="342900">
              <a:spcBef>
                <a:spcPts val="800"/>
              </a:spcBef>
              <a:buSzPct val="100000"/>
              <a:defRPr/>
            </a:pPr>
            <a:endParaRPr lang="de-DE" altLang="en-US" sz="3200" b="1" dirty="0">
              <a:latin typeface="Times New Roman" panose="02020603050405020304" pitchFamily="18" charset="0"/>
              <a:cs typeface="Times New Roman" panose="02020603050405020304" pitchFamily="18" charset="0"/>
            </a:endParaRPr>
          </a:p>
          <a:p>
            <a:pPr>
              <a:spcBef>
                <a:spcPts val="800"/>
              </a:spcBef>
              <a:buClr>
                <a:srgbClr val="000000"/>
              </a:buClr>
              <a:buSzPct val="100000"/>
              <a:defRPr/>
            </a:pPr>
            <a:endParaRPr lang="de-DE" alt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37950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2170670" y="844791"/>
            <a:ext cx="8229600" cy="83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580" eaLnBrk="0" fontAlgn="base" hangingPunct="0">
              <a:spcAft>
                <a:spcPct val="0"/>
              </a:spcAft>
              <a:buClr>
                <a:srgbClr val="000000"/>
              </a:buClr>
              <a:buSzPct val="100000"/>
              <a:buFont typeface="Times New Roman" panose="02020603050405020304"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580" eaLnBrk="0" fontAlgn="base" hangingPunct="0">
              <a:spcAft>
                <a:spcPct val="0"/>
              </a:spcAft>
              <a:buClr>
                <a:srgbClr val="000000"/>
              </a:buClr>
              <a:buSzPct val="100000"/>
              <a:buFont typeface="Times New Roman" panose="02020603050405020304"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580" eaLnBrk="0" fontAlgn="base" hangingPunct="0">
              <a:spcAft>
                <a:spcPct val="0"/>
              </a:spcAft>
              <a:buClr>
                <a:srgbClr val="000000"/>
              </a:buClr>
              <a:buSzPct val="100000"/>
              <a:buFont typeface="Times New Roman" panose="02020603050405020304"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580" eaLnBrk="0" fontAlgn="base" hangingPunct="0">
              <a:spcAft>
                <a:spcPct val="0"/>
              </a:spcAft>
              <a:buClr>
                <a:srgbClr val="000000"/>
              </a:buClr>
              <a:buSzPct val="100000"/>
              <a:buFont typeface="Times New Roman" panose="02020603050405020304"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eaLnBrk="1" hangingPunct="1">
              <a:buSzPct val="100000"/>
            </a:pPr>
            <a:r>
              <a:rPr lang="en-US" altLang="en-US" sz="4400" dirty="0">
                <a:solidFill>
                  <a:srgbClr val="C00000"/>
                </a:solidFill>
              </a:rPr>
              <a:t>Assessment/Evaluation Scheme</a:t>
            </a:r>
          </a:p>
          <a:p>
            <a:pPr eaLnBrk="1" hangingPunct="1">
              <a:buSzPct val="100000"/>
            </a:pPr>
            <a:endParaRPr lang="en-US" altLang="en-US" sz="4400" dirty="0">
              <a:solidFill>
                <a:srgbClr val="C00000"/>
              </a:solidFill>
            </a:endParaRPr>
          </a:p>
        </p:txBody>
      </p:sp>
      <p:sp>
        <p:nvSpPr>
          <p:cNvPr id="3" name="Line 3"/>
          <p:cNvSpPr>
            <a:spLocks noChangeShapeType="1"/>
          </p:cNvSpPr>
          <p:nvPr/>
        </p:nvSpPr>
        <p:spPr bwMode="auto">
          <a:xfrm>
            <a:off x="2135189" y="1223346"/>
            <a:ext cx="7056437" cy="1587"/>
          </a:xfrm>
          <a:prstGeom prst="line">
            <a:avLst/>
          </a:prstGeom>
          <a:noFill/>
          <a:ln w="38160">
            <a:solidFill>
              <a:srgbClr val="F79646"/>
            </a:solidFill>
            <a:miter lim="800000"/>
          </a:ln>
          <a:effectLst>
            <a:outerShdw dist="23040" dir="5400000" algn="ctr" rotWithShape="0">
              <a:srgbClr val="000000">
                <a:alpha val="35036"/>
              </a:srgbClr>
            </a:outerShdw>
          </a:effectLst>
          <a:extLst>
            <a:ext uri="{909E8E84-426E-40DD-AFC4-6F175D3DCCD1}">
              <a14:hiddenFill xmlns:a14="http://schemas.microsoft.com/office/drawing/2010/main">
                <a:noFill/>
              </a14:hiddenFill>
            </a:ext>
          </a:extLst>
        </p:spPr>
        <p:txBody>
          <a:bodyPr/>
          <a:lstStyle/>
          <a:p>
            <a:endParaRPr lang="en-IN"/>
          </a:p>
        </p:txBody>
      </p:sp>
      <p:sp>
        <p:nvSpPr>
          <p:cNvPr id="4" name="Text Box 2"/>
          <p:cNvSpPr txBox="1">
            <a:spLocks noChangeArrowheads="1"/>
          </p:cNvSpPr>
          <p:nvPr/>
        </p:nvSpPr>
        <p:spPr bwMode="auto">
          <a:xfrm>
            <a:off x="918801" y="1872928"/>
            <a:ext cx="10078996" cy="4620152"/>
          </a:xfrm>
          <a:prstGeom prst="rect">
            <a:avLst/>
          </a:prstGeom>
          <a:noFill/>
          <a:ln>
            <a:noFill/>
          </a:ln>
          <a:effectLst/>
        </p:spPr>
        <p:txBody>
          <a:bodyPr/>
          <a:lstStyle>
            <a:lvl1pPr marL="341630" indent="-34163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Arial" panose="020B0604020202020204" pitchFamily="34"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Arial" panose="020B0604020202020204" pitchFamily="34"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Arial" panose="020B0604020202020204" pitchFamily="34"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Arial" panose="020B0604020202020204" pitchFamily="34"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Arial" panose="020B0604020202020204" pitchFamily="34" charset="0"/>
              </a:defRPr>
            </a:lvl5pPr>
            <a:lvl6pPr marL="2514600" indent="-228600" defTabSz="449580" eaLnBrk="0" fontAlgn="base" hangingPunct="0">
              <a:spcBef>
                <a:spcPct val="0"/>
              </a:spcBef>
              <a:spcAft>
                <a:spcPct val="0"/>
              </a:spcAft>
              <a:buClr>
                <a:srgbClr val="000000"/>
              </a:buClr>
              <a:buSzPct val="100000"/>
              <a:buFont typeface="Times New Roman" panose="02020603050405020304"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Arial" panose="020B0604020202020204" pitchFamily="34" charset="0"/>
              </a:defRPr>
            </a:lvl6pPr>
            <a:lvl7pPr marL="2971800" indent="-228600" defTabSz="449580" eaLnBrk="0" fontAlgn="base" hangingPunct="0">
              <a:spcBef>
                <a:spcPct val="0"/>
              </a:spcBef>
              <a:spcAft>
                <a:spcPct val="0"/>
              </a:spcAft>
              <a:buClr>
                <a:srgbClr val="000000"/>
              </a:buClr>
              <a:buSzPct val="100000"/>
              <a:buFont typeface="Times New Roman" panose="02020603050405020304"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Arial" panose="020B0604020202020204" pitchFamily="34" charset="0"/>
              </a:defRPr>
            </a:lvl7pPr>
            <a:lvl8pPr marL="3429000" indent="-228600" defTabSz="449580" eaLnBrk="0" fontAlgn="base" hangingPunct="0">
              <a:spcBef>
                <a:spcPct val="0"/>
              </a:spcBef>
              <a:spcAft>
                <a:spcPct val="0"/>
              </a:spcAft>
              <a:buClr>
                <a:srgbClr val="000000"/>
              </a:buClr>
              <a:buSzPct val="100000"/>
              <a:buFont typeface="Times New Roman" panose="02020603050405020304"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Arial" panose="020B0604020202020204" pitchFamily="34" charset="0"/>
              </a:defRPr>
            </a:lvl8pPr>
            <a:lvl9pPr marL="3886200" indent="-228600" defTabSz="449580" eaLnBrk="0" fontAlgn="base" hangingPunct="0">
              <a:spcBef>
                <a:spcPct val="0"/>
              </a:spcBef>
              <a:spcAft>
                <a:spcPct val="0"/>
              </a:spcAft>
              <a:buClr>
                <a:srgbClr val="000000"/>
              </a:buClr>
              <a:buSzPct val="100000"/>
              <a:buFont typeface="Times New Roman" panose="02020603050405020304"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Arial" panose="020B0604020202020204" pitchFamily="34" charset="0"/>
              </a:defRPr>
            </a:lvl9pPr>
          </a:lstStyle>
          <a:p>
            <a:pPr marL="571500" indent="-571500">
              <a:lnSpc>
                <a:spcPct val="80000"/>
              </a:lnSpc>
              <a:spcBef>
                <a:spcPts val="675"/>
              </a:spcBef>
              <a:buFont typeface="Arial" panose="020B0604020202020204" pitchFamily="34" charset="0"/>
              <a:buChar char="•"/>
            </a:pPr>
            <a:r>
              <a:rPr lang="en-US" altLang="en-US" sz="4000" dirty="0" smtClean="0">
                <a:solidFill>
                  <a:schemeClr val="tx1"/>
                </a:solidFill>
                <a:latin typeface="Times New Roman" panose="02020603050405020304" pitchFamily="18" charset="0"/>
                <a:cs typeface="Times New Roman" panose="02020603050405020304" pitchFamily="18" charset="0"/>
              </a:rPr>
              <a:t>CA1: </a:t>
            </a:r>
            <a:r>
              <a:rPr lang="en-US" altLang="en-US" sz="4000" dirty="0">
                <a:solidFill>
                  <a:schemeClr val="tx1"/>
                </a:solidFill>
                <a:latin typeface="Times New Roman" panose="02020603050405020304" pitchFamily="18" charset="0"/>
                <a:cs typeface="Times New Roman" panose="02020603050405020304" pitchFamily="18" charset="0"/>
              </a:rPr>
              <a:t>30 marks (Visual Implementation)</a:t>
            </a:r>
          </a:p>
          <a:p>
            <a:pPr marL="571500" indent="-571500">
              <a:lnSpc>
                <a:spcPct val="80000"/>
              </a:lnSpc>
              <a:spcBef>
                <a:spcPts val="675"/>
              </a:spcBef>
              <a:buFont typeface="Arial" panose="020B0604020202020204" pitchFamily="34" charset="0"/>
              <a:buChar char="•"/>
            </a:pPr>
            <a:endParaRPr lang="en-US" sz="4000" dirty="0">
              <a:solidFill>
                <a:schemeClr val="tx1"/>
              </a:solidFill>
              <a:latin typeface="Times New Roman" panose="02020603050405020304" pitchFamily="18" charset="0"/>
              <a:cs typeface="Times New Roman" panose="02020603050405020304" pitchFamily="18" charset="0"/>
            </a:endParaRPr>
          </a:p>
          <a:p>
            <a:pPr marL="571500" indent="-571500">
              <a:lnSpc>
                <a:spcPct val="80000"/>
              </a:lnSpc>
              <a:spcBef>
                <a:spcPts val="675"/>
              </a:spcBef>
              <a:buFont typeface="Arial" panose="020B0604020202020204" pitchFamily="34" charset="0"/>
              <a:buChar char="•"/>
            </a:pPr>
            <a:r>
              <a:rPr lang="en-US" altLang="en-US" sz="4000" dirty="0" smtClean="0">
                <a:solidFill>
                  <a:schemeClr val="tx1"/>
                </a:solidFill>
                <a:latin typeface="Times New Roman" panose="02020603050405020304" pitchFamily="18" charset="0"/>
                <a:cs typeface="Times New Roman" panose="02020603050405020304" pitchFamily="18" charset="0"/>
              </a:rPr>
              <a:t>CA2:  </a:t>
            </a:r>
            <a:r>
              <a:rPr lang="en-US" altLang="en-US" sz="4000" dirty="0">
                <a:solidFill>
                  <a:schemeClr val="tx1"/>
                </a:solidFill>
                <a:latin typeface="Times New Roman" panose="02020603050405020304" pitchFamily="18" charset="0"/>
                <a:cs typeface="Times New Roman" panose="02020603050405020304" pitchFamily="18" charset="0"/>
              </a:rPr>
              <a:t>30 marks (Project)  </a:t>
            </a:r>
            <a:endParaRPr lang="en-US" altLang="en-US" sz="4000" dirty="0" smtClean="0">
              <a:solidFill>
                <a:schemeClr val="tx1"/>
              </a:solidFill>
              <a:latin typeface="Times New Roman" panose="02020603050405020304" pitchFamily="18" charset="0"/>
              <a:cs typeface="Times New Roman" panose="02020603050405020304" pitchFamily="18" charset="0"/>
            </a:endParaRPr>
          </a:p>
          <a:p>
            <a:pPr marL="571500" indent="-571500">
              <a:lnSpc>
                <a:spcPct val="80000"/>
              </a:lnSpc>
              <a:spcBef>
                <a:spcPts val="675"/>
              </a:spcBef>
              <a:buFont typeface="Arial" panose="020B0604020202020204" pitchFamily="34" charset="0"/>
              <a:buChar char="•"/>
            </a:pPr>
            <a:endParaRPr lang="en-US" altLang="en-US" sz="4000" dirty="0">
              <a:solidFill>
                <a:schemeClr val="tx1"/>
              </a:solidFill>
              <a:latin typeface="Times New Roman" panose="02020603050405020304" pitchFamily="18" charset="0"/>
              <a:cs typeface="Times New Roman" panose="02020603050405020304" pitchFamily="18" charset="0"/>
            </a:endParaRPr>
          </a:p>
          <a:p>
            <a:pPr marL="571500" indent="-571500">
              <a:lnSpc>
                <a:spcPct val="80000"/>
              </a:lnSpc>
              <a:spcBef>
                <a:spcPts val="675"/>
              </a:spcBef>
              <a:buFont typeface="Arial" panose="020B0604020202020204" pitchFamily="34" charset="0"/>
              <a:buChar char="•"/>
            </a:pPr>
            <a:r>
              <a:rPr lang="en-US" altLang="en-US" sz="4000" dirty="0" smtClean="0">
                <a:solidFill>
                  <a:schemeClr val="tx1"/>
                </a:solidFill>
                <a:latin typeface="Times New Roman" panose="02020603050405020304" pitchFamily="18" charset="0"/>
                <a:cs typeface="Times New Roman" panose="02020603050405020304" pitchFamily="18" charset="0"/>
              </a:rPr>
              <a:t>Note: No MOOC Certification is Applicable                </a:t>
            </a:r>
            <a:endParaRPr lang="en-US" altLang="en-US"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83770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1"/>
          <p:cNvSpPr txBox="1">
            <a:spLocks noChangeArrowheads="1"/>
          </p:cNvSpPr>
          <p:nvPr/>
        </p:nvSpPr>
        <p:spPr bwMode="auto">
          <a:xfrm>
            <a:off x="2095115" y="332656"/>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eaLnBrk="1" hangingPunct="1">
              <a:buSzPct val="100000"/>
            </a:pPr>
            <a:r>
              <a:rPr lang="en-US" altLang="en-US" sz="4000" dirty="0">
                <a:solidFill>
                  <a:srgbClr val="C00000"/>
                </a:solidFill>
                <a:latin typeface="Times New Roman" panose="02020603050405020304" pitchFamily="18" charset="0"/>
                <a:cs typeface="Times New Roman" panose="02020603050405020304" pitchFamily="18" charset="0"/>
              </a:rPr>
              <a:t>CA 3 – Project Rubrics</a:t>
            </a:r>
          </a:p>
        </p:txBody>
      </p:sp>
      <p:sp>
        <p:nvSpPr>
          <p:cNvPr id="18436" name="Text Box 2"/>
          <p:cNvSpPr txBox="1">
            <a:spLocks noChangeArrowheads="1"/>
          </p:cNvSpPr>
          <p:nvPr/>
        </p:nvSpPr>
        <p:spPr bwMode="auto">
          <a:xfrm>
            <a:off x="1269014" y="1614574"/>
            <a:ext cx="8482012" cy="4652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marL="342900" indent="-342900">
              <a:buClr>
                <a:srgbClr val="C00000"/>
              </a:buClr>
              <a:buFont typeface="Arial" panose="020B0604020202020204" pitchFamily="34" charset="0"/>
              <a:buChar char="•"/>
              <a:defRPr/>
            </a:pPr>
            <a:r>
              <a:rPr lang="en-US" altLang="en-US" sz="2400" dirty="0">
                <a:solidFill>
                  <a:schemeClr val="tx1"/>
                </a:solidFill>
                <a:latin typeface="Times New Roman" panose="02020603050405020304" pitchFamily="18" charset="0"/>
                <a:cs typeface="Times New Roman" panose="02020603050405020304" pitchFamily="18" charset="0"/>
              </a:rPr>
              <a:t>Functionality </a:t>
            </a:r>
            <a:r>
              <a:rPr lang="en-US" altLang="en-US" sz="2400" dirty="0" smtClean="0">
                <a:solidFill>
                  <a:schemeClr val="tx1"/>
                </a:solidFill>
                <a:latin typeface="Times New Roman" panose="02020603050405020304" pitchFamily="18" charset="0"/>
                <a:cs typeface="Times New Roman" panose="02020603050405020304" pitchFamily="18" charset="0"/>
              </a:rPr>
              <a:t>(5), </a:t>
            </a:r>
            <a:endParaRPr lang="en-US" altLang="en-US" sz="2400" dirty="0">
              <a:solidFill>
                <a:schemeClr val="tx1"/>
              </a:solidFill>
              <a:latin typeface="Times New Roman" panose="02020603050405020304" pitchFamily="18" charset="0"/>
              <a:cs typeface="Times New Roman" panose="02020603050405020304" pitchFamily="18" charset="0"/>
            </a:endParaRPr>
          </a:p>
          <a:p>
            <a:pPr marL="342900" indent="-342900">
              <a:buClr>
                <a:srgbClr val="C00000"/>
              </a:buClr>
              <a:buFont typeface="Arial" panose="020B0604020202020204" pitchFamily="34" charset="0"/>
              <a:buChar char="•"/>
              <a:defRPr/>
            </a:pPr>
            <a:r>
              <a:rPr lang="en-US" altLang="en-US" sz="2400" dirty="0">
                <a:solidFill>
                  <a:schemeClr val="tx1"/>
                </a:solidFill>
                <a:latin typeface="Times New Roman" panose="02020603050405020304" pitchFamily="18" charset="0"/>
                <a:cs typeface="Times New Roman" panose="02020603050405020304" pitchFamily="18" charset="0"/>
              </a:rPr>
              <a:t>User </a:t>
            </a:r>
            <a:r>
              <a:rPr lang="en-US" altLang="en-US" sz="2400" dirty="0" smtClean="0">
                <a:solidFill>
                  <a:schemeClr val="tx1"/>
                </a:solidFill>
                <a:latin typeface="Times New Roman" panose="02020603050405020304" pitchFamily="18" charset="0"/>
                <a:cs typeface="Times New Roman" panose="02020603050405020304" pitchFamily="18" charset="0"/>
              </a:rPr>
              <a:t>Interface(5), </a:t>
            </a:r>
            <a:endParaRPr lang="en-US" altLang="en-US" sz="2400" dirty="0">
              <a:solidFill>
                <a:schemeClr val="tx1"/>
              </a:solidFill>
              <a:latin typeface="Times New Roman" panose="02020603050405020304" pitchFamily="18" charset="0"/>
              <a:cs typeface="Times New Roman" panose="02020603050405020304" pitchFamily="18" charset="0"/>
            </a:endParaRPr>
          </a:p>
          <a:p>
            <a:pPr marL="342900" indent="-342900">
              <a:buClr>
                <a:srgbClr val="C00000"/>
              </a:buClr>
              <a:buFont typeface="Arial" panose="020B0604020202020204" pitchFamily="34" charset="0"/>
              <a:buChar char="•"/>
              <a:defRPr/>
            </a:pPr>
            <a:r>
              <a:rPr lang="en-US" altLang="en-US" sz="2400" dirty="0" smtClean="0">
                <a:solidFill>
                  <a:schemeClr val="tx1"/>
                </a:solidFill>
                <a:latin typeface="Times New Roman" panose="02020603050405020304" pitchFamily="18" charset="0"/>
                <a:cs typeface="Times New Roman" panose="02020603050405020304" pitchFamily="18" charset="0"/>
              </a:rPr>
              <a:t>Report (10), </a:t>
            </a:r>
            <a:endParaRPr lang="en-US" altLang="en-US" sz="2400" dirty="0">
              <a:solidFill>
                <a:schemeClr val="tx1"/>
              </a:solidFill>
              <a:latin typeface="Times New Roman" panose="02020603050405020304" pitchFamily="18" charset="0"/>
              <a:cs typeface="Times New Roman" panose="02020603050405020304" pitchFamily="18" charset="0"/>
            </a:endParaRPr>
          </a:p>
          <a:p>
            <a:pPr marL="342900" indent="-342900">
              <a:buClr>
                <a:srgbClr val="C00000"/>
              </a:buClr>
              <a:buFont typeface="Arial" panose="020B0604020202020204" pitchFamily="34" charset="0"/>
              <a:buChar char="•"/>
              <a:defRPr/>
            </a:pPr>
            <a:r>
              <a:rPr lang="en-US" altLang="en-US" sz="2400" dirty="0" smtClean="0">
                <a:solidFill>
                  <a:schemeClr val="tx1"/>
                </a:solidFill>
                <a:latin typeface="Times New Roman" panose="02020603050405020304" pitchFamily="18" charset="0"/>
                <a:cs typeface="Times New Roman" panose="02020603050405020304" pitchFamily="18" charset="0"/>
              </a:rPr>
              <a:t>Presentation(10), </a:t>
            </a:r>
          </a:p>
          <a:p>
            <a:pPr>
              <a:buClr>
                <a:srgbClr val="C00000"/>
              </a:buClr>
              <a:defRPr/>
            </a:pPr>
            <a:endParaRPr lang="en-US" altLang="en-US" sz="2400" dirty="0">
              <a:solidFill>
                <a:schemeClr val="tx1"/>
              </a:solidFill>
              <a:latin typeface="Times New Roman" panose="02020603050405020304" pitchFamily="18" charset="0"/>
              <a:cs typeface="Times New Roman" panose="02020603050405020304" pitchFamily="18" charset="0"/>
            </a:endParaRPr>
          </a:p>
          <a:p>
            <a:pPr>
              <a:buClr>
                <a:srgbClr val="C00000"/>
              </a:buClr>
              <a:defRPr/>
            </a:pPr>
            <a:r>
              <a:rPr lang="en-US" altLang="en-US" sz="2800" b="1" dirty="0" smtClean="0">
                <a:solidFill>
                  <a:schemeClr val="tx1"/>
                </a:solidFill>
                <a:latin typeface="Times New Roman" panose="02020603050405020304" pitchFamily="18" charset="0"/>
                <a:cs typeface="Times New Roman" panose="02020603050405020304" pitchFamily="18" charset="0"/>
              </a:rPr>
              <a:t>Optional</a:t>
            </a:r>
          </a:p>
          <a:p>
            <a:pPr>
              <a:buClr>
                <a:srgbClr val="C00000"/>
              </a:buClr>
              <a:defRPr/>
            </a:pPr>
            <a:endParaRPr lang="en-US" altLang="en-US" sz="2400" b="1" dirty="0" smtClean="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en-US" sz="2400" dirty="0" smtClean="0">
                <a:solidFill>
                  <a:schemeClr val="tx1"/>
                </a:solidFill>
                <a:latin typeface="Times New Roman" panose="02020603050405020304" pitchFamily="18" charset="0"/>
                <a:cs typeface="Times New Roman" panose="02020603050405020304" pitchFamily="18" charset="0"/>
              </a:rPr>
              <a:t>Client Involvement component with Revenue </a:t>
            </a:r>
            <a:r>
              <a:rPr lang="en-US" altLang="en-US" sz="2400" dirty="0">
                <a:solidFill>
                  <a:schemeClr val="tx1"/>
                </a:solidFill>
                <a:latin typeface="Times New Roman" panose="02020603050405020304" pitchFamily="18" charset="0"/>
                <a:cs typeface="Times New Roman" panose="02020603050405020304" pitchFamily="18" charset="0"/>
              </a:rPr>
              <a:t>Generation </a:t>
            </a:r>
            <a:r>
              <a:rPr lang="en-US" altLang="en-US" sz="2400" dirty="0" smtClean="0">
                <a:solidFill>
                  <a:schemeClr val="tx1"/>
                </a:solidFill>
                <a:latin typeface="Times New Roman" panose="02020603050405020304" pitchFamily="18" charset="0"/>
                <a:cs typeface="Times New Roman" panose="02020603050405020304" pitchFamily="18" charset="0"/>
              </a:rPr>
              <a:t>will be given opportunity to earn </a:t>
            </a:r>
            <a:r>
              <a:rPr lang="en-US" altLang="en-US" sz="2400" dirty="0" err="1" smtClean="0">
                <a:solidFill>
                  <a:schemeClr val="tx1"/>
                </a:solidFill>
                <a:latin typeface="Times New Roman" panose="02020603050405020304" pitchFamily="18" charset="0"/>
                <a:cs typeface="Times New Roman" panose="02020603050405020304" pitchFamily="18" charset="0"/>
              </a:rPr>
              <a:t>upto</a:t>
            </a:r>
            <a:r>
              <a:rPr lang="en-US" altLang="en-US" sz="2400" dirty="0" smtClean="0">
                <a:solidFill>
                  <a:schemeClr val="tx1"/>
                </a:solidFill>
                <a:latin typeface="Times New Roman" panose="02020603050405020304" pitchFamily="18" charset="0"/>
                <a:cs typeface="Times New Roman" panose="02020603050405020304" pitchFamily="18" charset="0"/>
              </a:rPr>
              <a:t> 10 marks.</a:t>
            </a:r>
            <a:endParaRPr lang="en-US" altLang="en-US"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en-US" sz="24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ts val="675"/>
              </a:spcBef>
              <a:buClr>
                <a:srgbClr val="000000"/>
              </a:buClr>
              <a:buSzPct val="100000"/>
            </a:pPr>
            <a:endParaRPr lang="en-US" altLang="en-US" sz="2400" dirty="0">
              <a:latin typeface="Times New Roman" panose="02020603050405020304" pitchFamily="18" charset="0"/>
              <a:cs typeface="Times New Roman" panose="02020603050405020304" pitchFamily="18" charset="0"/>
            </a:endParaRPr>
          </a:p>
        </p:txBody>
      </p:sp>
      <p:sp>
        <p:nvSpPr>
          <p:cNvPr id="18437" name="Line 3"/>
          <p:cNvSpPr>
            <a:spLocks noChangeShapeType="1"/>
          </p:cNvSpPr>
          <p:nvPr/>
        </p:nvSpPr>
        <p:spPr bwMode="auto">
          <a:xfrm>
            <a:off x="2135189" y="1268414"/>
            <a:ext cx="7056437" cy="1587"/>
          </a:xfrm>
          <a:prstGeom prst="line">
            <a:avLst/>
          </a:prstGeom>
          <a:noFill/>
          <a:ln w="38160">
            <a:solidFill>
              <a:srgbClr val="F79646"/>
            </a:solidFill>
            <a:miter lim="800000"/>
            <a:headEnd/>
            <a:tailEnd/>
          </a:ln>
          <a:effectLst>
            <a:outerShdw dist="23040" dir="5400000" algn="ctr" rotWithShape="0">
              <a:srgbClr val="000000">
                <a:alpha val="35036"/>
              </a:srgbClr>
            </a:outerShdw>
          </a:effectLst>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327184455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4CEF2241-5D97-43C2-AEA5-DC62D9EEA4B0}"/>
              </a:ext>
            </a:extLst>
          </p:cNvPr>
          <p:cNvSpPr>
            <a:spLocks noGrp="1"/>
          </p:cNvSpPr>
          <p:nvPr>
            <p:ph type="title" idx="4294967295"/>
          </p:nvPr>
        </p:nvSpPr>
        <p:spPr>
          <a:xfrm>
            <a:off x="1524000" y="274638"/>
            <a:ext cx="8229600" cy="1143000"/>
          </a:xfrm>
        </p:spPr>
        <p:txBody>
          <a:bodyPr/>
          <a:lstStyle/>
          <a:p>
            <a:pPr eaLnBrk="1" hangingPunct="1"/>
            <a:r>
              <a:rPr lang="en-US" altLang="en-US" sz="4800">
                <a:solidFill>
                  <a:srgbClr val="C00000"/>
                </a:solidFill>
                <a:latin typeface="Times New Roman" panose="02020603050405020304" pitchFamily="18" charset="0"/>
                <a:cs typeface="Times New Roman" panose="02020603050405020304" pitchFamily="18" charset="0"/>
              </a:rPr>
              <a:t>Course Details</a:t>
            </a:r>
            <a:endParaRPr lang="en-IN" altLang="en-US" sz="4800">
              <a:solidFill>
                <a:srgbClr val="C00000"/>
              </a:solidFill>
              <a:latin typeface="Times New Roman" panose="02020603050405020304" pitchFamily="18" charset="0"/>
              <a:cs typeface="Times New Roman" panose="02020603050405020304" pitchFamily="18" charset="0"/>
            </a:endParaRPr>
          </a:p>
        </p:txBody>
      </p:sp>
      <p:sp>
        <p:nvSpPr>
          <p:cNvPr id="13315" name="Content Placeholder 2">
            <a:extLst>
              <a:ext uri="{FF2B5EF4-FFF2-40B4-BE49-F238E27FC236}">
                <a16:creationId xmlns:a16="http://schemas.microsoft.com/office/drawing/2014/main" id="{C98A7AD7-8137-4B40-93BC-F7EB271409F3}"/>
              </a:ext>
            </a:extLst>
          </p:cNvPr>
          <p:cNvSpPr>
            <a:spLocks noGrp="1"/>
          </p:cNvSpPr>
          <p:nvPr>
            <p:ph idx="4294967295"/>
          </p:nvPr>
        </p:nvSpPr>
        <p:spPr>
          <a:xfrm>
            <a:off x="2057400" y="1514475"/>
            <a:ext cx="8610600" cy="5068888"/>
          </a:xfrm>
        </p:spPr>
        <p:txBody>
          <a:bodyPr/>
          <a:lstStyle/>
          <a:p>
            <a:pPr eaLnBrk="1" hangingPunct="1">
              <a:defRPr/>
            </a:pPr>
            <a:r>
              <a:rPr lang="en-US" altLang="en-US" sz="3600" dirty="0">
                <a:solidFill>
                  <a:srgbClr val="C00000"/>
                </a:solidFill>
                <a:latin typeface="Times New Roman" panose="02020603050405020304" pitchFamily="18" charset="0"/>
                <a:cs typeface="Times New Roman" panose="02020603050405020304" pitchFamily="18" charset="0"/>
              </a:rPr>
              <a:t>Course Code:-</a:t>
            </a:r>
            <a:r>
              <a:rPr lang="en-US" altLang="en-US" dirty="0">
                <a:solidFill>
                  <a:srgbClr val="002060"/>
                </a:solidFill>
                <a:latin typeface="Times New Roman" panose="02020603050405020304" pitchFamily="18" charset="0"/>
                <a:cs typeface="Times New Roman" panose="02020603050405020304" pitchFamily="18" charset="0"/>
              </a:rPr>
              <a:t> </a:t>
            </a:r>
            <a:r>
              <a:rPr lang="en-US" altLang="en-US" dirty="0" smtClean="0">
                <a:solidFill>
                  <a:srgbClr val="002060"/>
                </a:solidFill>
                <a:latin typeface="Times New Roman" panose="02020603050405020304" pitchFamily="18" charset="0"/>
                <a:cs typeface="Times New Roman" panose="02020603050405020304" pitchFamily="18" charset="0"/>
              </a:rPr>
              <a:t>INT219</a:t>
            </a:r>
            <a:endParaRPr lang="en-US" altLang="en-US" dirty="0">
              <a:solidFill>
                <a:srgbClr val="002060"/>
              </a:solidFill>
              <a:latin typeface="Times New Roman" panose="02020603050405020304" pitchFamily="18" charset="0"/>
              <a:cs typeface="Times New Roman" panose="02020603050405020304" pitchFamily="18" charset="0"/>
            </a:endParaRPr>
          </a:p>
          <a:p>
            <a:pPr eaLnBrk="1" hangingPunct="1">
              <a:defRPr/>
            </a:pPr>
            <a:r>
              <a:rPr lang="en-US" altLang="en-US" sz="3600" dirty="0">
                <a:solidFill>
                  <a:srgbClr val="C00000"/>
                </a:solidFill>
                <a:latin typeface="Times New Roman" panose="02020603050405020304" pitchFamily="18" charset="0"/>
                <a:cs typeface="Times New Roman" panose="02020603050405020304" pitchFamily="18" charset="0"/>
              </a:rPr>
              <a:t>LTP:- </a:t>
            </a:r>
            <a:r>
              <a:rPr lang="en-US" altLang="en-US" sz="3600" dirty="0">
                <a:solidFill>
                  <a:srgbClr val="002060"/>
                </a:solidFill>
                <a:latin typeface="Times New Roman" panose="02020603050405020304" pitchFamily="18" charset="0"/>
                <a:cs typeface="Times New Roman" panose="02020603050405020304" pitchFamily="18" charset="0"/>
              </a:rPr>
              <a:t> </a:t>
            </a:r>
            <a:r>
              <a:rPr lang="en-US" altLang="en-US" dirty="0">
                <a:solidFill>
                  <a:srgbClr val="002060"/>
                </a:solidFill>
                <a:latin typeface="Times New Roman" panose="02020603050405020304" pitchFamily="18" charset="0"/>
                <a:cs typeface="Times New Roman" panose="02020603050405020304" pitchFamily="18" charset="0"/>
              </a:rPr>
              <a:t> </a:t>
            </a:r>
            <a:r>
              <a:rPr lang="en-US" altLang="en-US" dirty="0" smtClean="0">
                <a:solidFill>
                  <a:srgbClr val="002060"/>
                </a:solidFill>
                <a:latin typeface="Times New Roman" panose="02020603050405020304" pitchFamily="18" charset="0"/>
                <a:cs typeface="Times New Roman" panose="02020603050405020304" pitchFamily="18" charset="0"/>
              </a:rPr>
              <a:t>2 0 2 [2 lectures</a:t>
            </a:r>
            <a:r>
              <a:rPr lang="en-US" altLang="en-US" dirty="0">
                <a:solidFill>
                  <a:srgbClr val="002060"/>
                </a:solidFill>
                <a:latin typeface="Times New Roman" panose="02020603050405020304" pitchFamily="18" charset="0"/>
                <a:cs typeface="Times New Roman" panose="02020603050405020304" pitchFamily="18" charset="0"/>
              </a:rPr>
              <a:t>, 2</a:t>
            </a:r>
            <a:r>
              <a:rPr lang="en-US" altLang="en-US" dirty="0" smtClean="0">
                <a:solidFill>
                  <a:srgbClr val="002060"/>
                </a:solidFill>
                <a:latin typeface="Times New Roman" panose="02020603050405020304" pitchFamily="18" charset="0"/>
                <a:cs typeface="Times New Roman" panose="02020603050405020304" pitchFamily="18" charset="0"/>
              </a:rPr>
              <a:t> </a:t>
            </a:r>
            <a:r>
              <a:rPr lang="en-US" altLang="en-US" dirty="0">
                <a:solidFill>
                  <a:srgbClr val="002060"/>
                </a:solidFill>
                <a:latin typeface="Times New Roman" panose="02020603050405020304" pitchFamily="18" charset="0"/>
                <a:cs typeface="Times New Roman" panose="02020603050405020304" pitchFamily="18" charset="0"/>
              </a:rPr>
              <a:t>practical's /week]</a:t>
            </a:r>
          </a:p>
          <a:p>
            <a:pPr eaLnBrk="1" hangingPunct="1">
              <a:defRPr/>
            </a:pPr>
            <a:r>
              <a:rPr lang="en-US" altLang="en-US" sz="3600" dirty="0">
                <a:solidFill>
                  <a:srgbClr val="C00000"/>
                </a:solidFill>
                <a:latin typeface="Times New Roman" panose="02020603050405020304" pitchFamily="18" charset="0"/>
                <a:cs typeface="Times New Roman" panose="02020603050405020304" pitchFamily="18" charset="0"/>
              </a:rPr>
              <a:t>Credits:- </a:t>
            </a:r>
            <a:r>
              <a:rPr lang="en-US" altLang="en-US" sz="3600" dirty="0" smtClean="0">
                <a:solidFill>
                  <a:srgbClr val="C00000"/>
                </a:solidFill>
                <a:latin typeface="Times New Roman" panose="02020603050405020304" pitchFamily="18" charset="0"/>
                <a:cs typeface="Times New Roman" panose="02020603050405020304" pitchFamily="18" charset="0"/>
              </a:rPr>
              <a:t>3</a:t>
            </a:r>
            <a:endParaRPr lang="en-US" altLang="en-US" dirty="0">
              <a:solidFill>
                <a:srgbClr val="002060"/>
              </a:solidFill>
              <a:latin typeface="Times New Roman" panose="02020603050405020304" pitchFamily="18" charset="0"/>
              <a:cs typeface="Times New Roman" panose="02020603050405020304" pitchFamily="18" charset="0"/>
            </a:endParaRPr>
          </a:p>
          <a:p>
            <a:pPr marL="0" indent="0">
              <a:buNone/>
              <a:defRPr/>
            </a:pPr>
            <a:endParaRPr lang="en-US" altLang="en-US" sz="4000" b="1" dirty="0">
              <a:solidFill>
                <a:srgbClr val="FF000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FF63507F-5467-4BCA-B1B2-FE91FF3580D6}"/>
              </a:ext>
            </a:extLst>
          </p:cNvPr>
          <p:cNvCxnSpPr/>
          <p:nvPr/>
        </p:nvCxnSpPr>
        <p:spPr>
          <a:xfrm>
            <a:off x="2163764" y="1295400"/>
            <a:ext cx="7056437"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1383808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
          <p:cNvSpPr txBox="1">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eaLnBrk="1" hangingPunct="1">
              <a:buSzPct val="100000"/>
            </a:pPr>
            <a:r>
              <a:rPr lang="en-US" altLang="en-US" sz="4800" dirty="0" smtClean="0">
                <a:solidFill>
                  <a:srgbClr val="C00000"/>
                </a:solidFill>
              </a:rPr>
              <a:t>Software's</a:t>
            </a:r>
            <a:endParaRPr lang="en-US" altLang="en-US" sz="4800" dirty="0">
              <a:solidFill>
                <a:srgbClr val="C00000"/>
              </a:solidFill>
            </a:endParaRPr>
          </a:p>
        </p:txBody>
      </p:sp>
      <p:sp>
        <p:nvSpPr>
          <p:cNvPr id="36867" name="Text Box 2"/>
          <p:cNvSpPr txBox="1">
            <a:spLocks noChangeArrowheads="1"/>
          </p:cNvSpPr>
          <p:nvPr/>
        </p:nvSpPr>
        <p:spPr bwMode="auto">
          <a:xfrm>
            <a:off x="1874108" y="2024665"/>
            <a:ext cx="8640763" cy="5068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algn="just"/>
            <a:r>
              <a:rPr lang="en-IN" sz="2800" b="1" dirty="0">
                <a:latin typeface="Times New Roman" panose="02020603050405020304" pitchFamily="18" charset="0"/>
                <a:cs typeface="Times New Roman" panose="02020603050405020304" pitchFamily="18" charset="0"/>
              </a:rPr>
              <a:t>Standard </a:t>
            </a:r>
            <a:r>
              <a:rPr lang="en-IN" sz="2800" b="1" dirty="0" smtClean="0">
                <a:latin typeface="Times New Roman" panose="02020603050405020304" pitchFamily="18" charset="0"/>
                <a:cs typeface="Times New Roman" panose="02020603050405020304" pitchFamily="18" charset="0"/>
              </a:rPr>
              <a:t>Editor :</a:t>
            </a:r>
            <a:r>
              <a:rPr lang="en-IN" sz="2800" dirty="0" smtClean="0">
                <a:latin typeface="Times New Roman" panose="02020603050405020304" pitchFamily="18" charset="0"/>
                <a:cs typeface="Times New Roman" panose="02020603050405020304" pitchFamily="18" charset="0"/>
              </a:rPr>
              <a:t>-</a:t>
            </a:r>
            <a:endParaRPr lang="en-IN" sz="2800" dirty="0" smtClean="0">
              <a:latin typeface="Times New Roman" panose="02020603050405020304" pitchFamily="18" charset="0"/>
              <a:cs typeface="Times New Roman" panose="02020603050405020304" pitchFamily="18" charset="0"/>
            </a:endParaRPr>
          </a:p>
          <a:p>
            <a:pPr marL="514350" indent="-514350" algn="just">
              <a:lnSpc>
                <a:spcPct val="150000"/>
              </a:lnSpc>
              <a:buFont typeface="Arial" panose="020B0604020202020204" pitchFamily="34" charset="0"/>
              <a:buChar char="•"/>
            </a:pPr>
            <a:r>
              <a:rPr lang="en-IN" sz="2800" dirty="0" smtClean="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VS-Code</a:t>
            </a:r>
            <a:r>
              <a:rPr lang="en-IN" sz="2800" dirty="0" smtClean="0">
                <a:latin typeface="Times New Roman" panose="02020603050405020304" pitchFamily="18" charset="0"/>
                <a:cs typeface="Times New Roman" panose="02020603050405020304" pitchFamily="18" charset="0"/>
              </a:rPr>
              <a:t>.</a:t>
            </a:r>
          </a:p>
          <a:p>
            <a:pPr marL="514350" indent="-514350" algn="just">
              <a:lnSpc>
                <a:spcPct val="150000"/>
              </a:lnSpc>
              <a:buFont typeface="Arial" panose="020B0604020202020204" pitchFamily="34" charset="0"/>
              <a:buChar char="•"/>
            </a:pPr>
            <a:endParaRPr lang="en-IN" sz="2800" dirty="0" smtClean="0">
              <a:latin typeface="Times New Roman" panose="02020603050405020304" pitchFamily="18" charset="0"/>
              <a:cs typeface="Times New Roman" panose="02020603050405020304" pitchFamily="18" charset="0"/>
            </a:endParaRPr>
          </a:p>
          <a:p>
            <a:pPr marL="0" indent="0" algn="just">
              <a:lnSpc>
                <a:spcPct val="150000"/>
              </a:lnSpc>
            </a:pPr>
            <a:r>
              <a:rPr lang="en-US" sz="2800" b="1" dirty="0" smtClean="0">
                <a:latin typeface="Times New Roman" panose="02020603050405020304" pitchFamily="18" charset="0"/>
                <a:cs typeface="Times New Roman" panose="02020603050405020304" pitchFamily="18" charset="0"/>
              </a:rPr>
              <a:t>Online Editor :–</a:t>
            </a:r>
          </a:p>
          <a:p>
            <a:pPr marL="457200" indent="-457200" algn="just">
              <a:lnSpc>
                <a:spcPct val="150000"/>
              </a:lnSpc>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CodeSandbox</a:t>
            </a:r>
          </a:p>
          <a:p>
            <a:pPr marL="457200" indent="-457200" algn="just">
              <a:lnSpc>
                <a:spcPct val="150000"/>
              </a:lnSpc>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CodePen</a:t>
            </a:r>
            <a:endParaRPr lang="en-IN" sz="2800" dirty="0">
              <a:latin typeface="Times New Roman" panose="02020603050405020304" pitchFamily="18" charset="0"/>
              <a:cs typeface="Times New Roman" panose="02020603050405020304" pitchFamily="18" charset="0"/>
            </a:endParaRPr>
          </a:p>
        </p:txBody>
      </p:sp>
      <p:sp>
        <p:nvSpPr>
          <p:cNvPr id="36868" name="Line 3"/>
          <p:cNvSpPr>
            <a:spLocks noChangeShapeType="1"/>
          </p:cNvSpPr>
          <p:nvPr/>
        </p:nvSpPr>
        <p:spPr bwMode="auto">
          <a:xfrm>
            <a:off x="2135189" y="1268414"/>
            <a:ext cx="7056437" cy="1587"/>
          </a:xfrm>
          <a:prstGeom prst="line">
            <a:avLst/>
          </a:prstGeom>
          <a:noFill/>
          <a:ln w="38160">
            <a:solidFill>
              <a:srgbClr val="F79646"/>
            </a:solidFill>
            <a:miter lim="800000"/>
            <a:headEnd/>
            <a:tailEnd/>
          </a:ln>
          <a:effectLst>
            <a:outerShdw dist="23040" dir="5400000" algn="ctr" rotWithShape="0">
              <a:srgbClr val="000000">
                <a:alpha val="35036"/>
              </a:srgbClr>
            </a:outerShdw>
          </a:effectLst>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379109782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p:cNvSpPr txBox="1">
            <a:spLocks noChangeArrowheads="1"/>
          </p:cNvSpPr>
          <p:nvPr/>
        </p:nvSpPr>
        <p:spPr bwMode="auto">
          <a:xfrm>
            <a:off x="3455773" y="431157"/>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eaLnBrk="1" hangingPunct="1">
              <a:buSzPct val="100000"/>
            </a:pPr>
            <a:r>
              <a:rPr lang="en-US" altLang="en-US" sz="4800" dirty="0" smtClean="0">
                <a:solidFill>
                  <a:srgbClr val="C00000"/>
                </a:solidFill>
              </a:rPr>
              <a:t>Real World Applications</a:t>
            </a:r>
            <a:endParaRPr lang="en-US" altLang="en-US" sz="4800" dirty="0">
              <a:solidFill>
                <a:srgbClr val="C00000"/>
              </a:solidFill>
            </a:endParaRPr>
          </a:p>
        </p:txBody>
      </p:sp>
      <p:pic>
        <p:nvPicPr>
          <p:cNvPr id="2" name="Picture 2" descr="What is HTML Used For? 10 Real-World Appli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289" y="797169"/>
            <a:ext cx="9879913" cy="5776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1896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ED6A-F0F1-9C14-F87E-79BD38CAF099}"/>
              </a:ext>
            </a:extLst>
          </p:cNvPr>
          <p:cNvSpPr>
            <a:spLocks noGrp="1"/>
          </p:cNvSpPr>
          <p:nvPr>
            <p:ph type="title"/>
          </p:nvPr>
        </p:nvSpPr>
        <p:spPr>
          <a:xfrm>
            <a:off x="640080" y="325369"/>
            <a:ext cx="4368602" cy="1956841"/>
          </a:xfrm>
        </p:spPr>
        <p:txBody>
          <a:bodyPr anchor="b">
            <a:normAutofit/>
          </a:bodyPr>
          <a:lstStyle/>
          <a:p>
            <a:r>
              <a:rPr lang="en-US" sz="4200" dirty="0"/>
              <a:t>EDU Revolution: Be the Change</a:t>
            </a:r>
            <a:r>
              <a:rPr lang="en-IN" sz="4200" dirty="0"/>
              <a:t/>
            </a:r>
            <a:br>
              <a:rPr lang="en-IN" sz="4200" dirty="0"/>
            </a:br>
            <a:r>
              <a:rPr lang="en-US" sz="4200" dirty="0"/>
              <a:t> </a:t>
            </a:r>
            <a:endParaRPr lang="en-IN" sz="4200" dirty="0"/>
          </a:p>
        </p:txBody>
      </p:sp>
      <p:sp>
        <p:nvSpPr>
          <p:cNvPr id="10" name="Content Placeholder 9">
            <a:extLst>
              <a:ext uri="{FF2B5EF4-FFF2-40B4-BE49-F238E27FC236}">
                <a16:creationId xmlns:a16="http://schemas.microsoft.com/office/drawing/2014/main" id="{4E8D7A62-D7AC-0497-2D7A-2218D2F736D8}"/>
              </a:ext>
            </a:extLst>
          </p:cNvPr>
          <p:cNvSpPr>
            <a:spLocks noGrp="1"/>
          </p:cNvSpPr>
          <p:nvPr>
            <p:ph idx="1"/>
          </p:nvPr>
        </p:nvSpPr>
        <p:spPr>
          <a:xfrm>
            <a:off x="640080" y="2872899"/>
            <a:ext cx="4243589" cy="3320668"/>
          </a:xfrm>
        </p:spPr>
        <p:txBody>
          <a:bodyPr>
            <a:normAutofit/>
          </a:bodyPr>
          <a:lstStyle/>
          <a:p>
            <a:r>
              <a:rPr lang="en-IN" sz="2400" b="1" dirty="0">
                <a:effectLst/>
                <a:latin typeface="Calibri" panose="020F0502020204030204" pitchFamily="34" charset="0"/>
                <a:ea typeface="Calibri" panose="020F0502020204030204" pitchFamily="34" charset="0"/>
                <a:cs typeface="Times New Roman" panose="02020603050405020304" pitchFamily="18" charset="0"/>
              </a:rPr>
              <a:t>New Year</a:t>
            </a:r>
          </a:p>
          <a:p>
            <a:r>
              <a:rPr lang="en-IN" sz="2400" b="1" dirty="0">
                <a:effectLst/>
                <a:latin typeface="Calibri" panose="020F0502020204030204" pitchFamily="34" charset="0"/>
                <a:ea typeface="Calibri" panose="020F0502020204030204" pitchFamily="34" charset="0"/>
                <a:cs typeface="Times New Roman" panose="02020603050405020304" pitchFamily="18" charset="0"/>
              </a:rPr>
              <a:t>New Beginning</a:t>
            </a:r>
          </a:p>
          <a:p>
            <a:r>
              <a:rPr lang="en-IN" sz="2400" b="1" dirty="0">
                <a:effectLst/>
                <a:latin typeface="Calibri" panose="020F0502020204030204" pitchFamily="34" charset="0"/>
                <a:ea typeface="Calibri" panose="020F0502020204030204" pitchFamily="34" charset="0"/>
                <a:cs typeface="Times New Roman" panose="02020603050405020304" pitchFamily="18" charset="0"/>
              </a:rPr>
              <a:t>New Excitement</a:t>
            </a:r>
            <a:endParaRPr lang="en-US" sz="2200" dirty="0"/>
          </a:p>
        </p:txBody>
      </p:sp>
      <p:pic>
        <p:nvPicPr>
          <p:cNvPr id="6" name="Content Placeholder 5" descr="A cover of a book&#10;&#10;Description automatically generated">
            <a:extLst>
              <a:ext uri="{FF2B5EF4-FFF2-40B4-BE49-F238E27FC236}">
                <a16:creationId xmlns:a16="http://schemas.microsoft.com/office/drawing/2014/main" id="{E56EEDD5-8330-2889-ADD3-99F616B0F17C}"/>
              </a:ext>
            </a:extLst>
          </p:cNvPr>
          <p:cNvPicPr>
            <a:picLocks noChangeAspect="1"/>
          </p:cNvPicPr>
          <p:nvPr/>
        </p:nvPicPr>
        <p:blipFill>
          <a:blip r:embed="rId2"/>
          <a:srcRect t="16863" r="-2" b="711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0414514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C09D-74ED-D961-3C5F-E0F717F6973A}"/>
              </a:ext>
            </a:extLst>
          </p:cNvPr>
          <p:cNvSpPr>
            <a:spLocks noGrp="1"/>
          </p:cNvSpPr>
          <p:nvPr>
            <p:ph type="title"/>
          </p:nvPr>
        </p:nvSpPr>
        <p:spPr>
          <a:xfrm>
            <a:off x="508890" y="982310"/>
            <a:ext cx="3939688" cy="5583126"/>
          </a:xfrm>
        </p:spPr>
        <p:txBody>
          <a:bodyPr>
            <a:normAutofit/>
          </a:bodyPr>
          <a:lstStyle/>
          <a:p>
            <a:pPr algn="ctr"/>
            <a:r>
              <a:rPr lang="en-US" dirty="0"/>
              <a:t>Happy New Year </a:t>
            </a:r>
            <a:br>
              <a:rPr lang="en-US" dirty="0"/>
            </a:br>
            <a:r>
              <a:rPr lang="en-US" dirty="0"/>
              <a:t/>
            </a:r>
            <a:br>
              <a:rPr lang="en-US" dirty="0"/>
            </a:br>
            <a:r>
              <a:rPr lang="en-IN" dirty="0"/>
              <a:t/>
            </a:r>
            <a:br>
              <a:rPr lang="en-IN" dirty="0"/>
            </a:br>
            <a:r>
              <a:rPr lang="en-IN" dirty="0"/>
              <a:t/>
            </a:r>
            <a:br>
              <a:rPr lang="en-IN" dirty="0"/>
            </a:br>
            <a:r>
              <a:rPr lang="en-US" dirty="0"/>
              <a:t>Welcome to the New LPU</a:t>
            </a:r>
            <a:endParaRPr lang="en-IN" dirty="0"/>
          </a:p>
        </p:txBody>
      </p:sp>
      <p:graphicFrame>
        <p:nvGraphicFramePr>
          <p:cNvPr id="5" name="Content Placeholder 2">
            <a:extLst>
              <a:ext uri="{FF2B5EF4-FFF2-40B4-BE49-F238E27FC236}">
                <a16:creationId xmlns:a16="http://schemas.microsoft.com/office/drawing/2014/main" id="{F2E5B649-EB1F-284C-8916-6789326C4B83}"/>
              </a:ext>
            </a:extLst>
          </p:cNvPr>
          <p:cNvGraphicFramePr>
            <a:graphicFrameLocks noGrp="1"/>
          </p:cNvGraphicFramePr>
          <p:nvPr>
            <p:ph idx="1"/>
            <p:extLst/>
          </p:nvPr>
        </p:nvGraphicFramePr>
        <p:xfrm>
          <a:off x="5152632" y="976089"/>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93844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C7A81-7826-D232-61D9-4B97D590834D}"/>
              </a:ext>
            </a:extLst>
          </p:cNvPr>
          <p:cNvSpPr>
            <a:spLocks noGrp="1"/>
          </p:cNvSpPr>
          <p:nvPr>
            <p:ph type="title"/>
          </p:nvPr>
        </p:nvSpPr>
        <p:spPr>
          <a:xfrm>
            <a:off x="655319" y="429030"/>
            <a:ext cx="3021945" cy="5457589"/>
          </a:xfrm>
        </p:spPr>
        <p:txBody>
          <a:bodyPr anchor="ctr">
            <a:normAutofit/>
          </a:bodyPr>
          <a:lstStyle/>
          <a:p>
            <a:r>
              <a:rPr lang="en-US" sz="3200" dirty="0"/>
              <a:t>Happy New Year </a:t>
            </a:r>
            <a:br>
              <a:rPr lang="en-US" sz="3200" dirty="0"/>
            </a:br>
            <a:r>
              <a:rPr lang="en-US" sz="3200" dirty="0"/>
              <a:t/>
            </a:r>
            <a:br>
              <a:rPr lang="en-US" sz="3200" dirty="0"/>
            </a:br>
            <a:r>
              <a:rPr lang="en-IN" sz="3200" b="1" dirty="0">
                <a:effectLst/>
                <a:latin typeface="Calibri" panose="020F0502020204030204" pitchFamily="34" charset="0"/>
                <a:ea typeface="Calibri" panose="020F0502020204030204" pitchFamily="34" charset="0"/>
                <a:cs typeface="Times New Roman" panose="02020603050405020304" pitchFamily="18" charset="0"/>
              </a:rPr>
              <a:t>New Year, New Beginning, New Excitement</a:t>
            </a:r>
            <a:r>
              <a:rPr lang="en-IN" sz="3700" dirty="0"/>
              <a:t/>
            </a:r>
            <a:br>
              <a:rPr lang="en-IN" sz="3700" dirty="0"/>
            </a:br>
            <a:r>
              <a:rPr lang="en-IN" sz="3700" dirty="0"/>
              <a:t/>
            </a:r>
            <a:br>
              <a:rPr lang="en-IN" sz="3700" dirty="0"/>
            </a:br>
            <a:r>
              <a:rPr lang="en-US" sz="4000" dirty="0"/>
              <a:t>Welcome to the New LPU</a:t>
            </a:r>
            <a:endParaRPr lang="en-IN" sz="3700" dirty="0"/>
          </a:p>
        </p:txBody>
      </p:sp>
      <p:graphicFrame>
        <p:nvGraphicFramePr>
          <p:cNvPr id="5" name="Content Placeholder 2">
            <a:extLst>
              <a:ext uri="{FF2B5EF4-FFF2-40B4-BE49-F238E27FC236}">
                <a16:creationId xmlns:a16="http://schemas.microsoft.com/office/drawing/2014/main" id="{428C35A0-2CE4-65EA-A72C-15CECFD215D6}"/>
              </a:ext>
            </a:extLst>
          </p:cNvPr>
          <p:cNvGraphicFramePr>
            <a:graphicFrameLocks noGrp="1"/>
          </p:cNvGraphicFramePr>
          <p:nvPr>
            <p:ph idx="1"/>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65121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29EEA-A2EF-DADD-F6BF-725B1A5ACCC6}"/>
              </a:ext>
            </a:extLst>
          </p:cNvPr>
          <p:cNvSpPr>
            <a:spLocks noGrp="1"/>
          </p:cNvSpPr>
          <p:nvPr>
            <p:ph type="title"/>
          </p:nvPr>
        </p:nvSpPr>
        <p:spPr>
          <a:xfrm>
            <a:off x="838200" y="365125"/>
            <a:ext cx="10515600" cy="1325563"/>
          </a:xfrm>
        </p:spPr>
        <p:txBody>
          <a:bodyPr>
            <a:normAutofit/>
          </a:bodyPr>
          <a:lstStyle/>
          <a:p>
            <a:r>
              <a:rPr lang="en-US" sz="5400" dirty="0"/>
              <a:t>What's New</a:t>
            </a:r>
            <a:endParaRPr lang="en-IN" sz="5400" dirty="0"/>
          </a:p>
        </p:txBody>
      </p:sp>
      <p:sp>
        <p:nvSpPr>
          <p:cNvPr id="3" name="Content Placeholder 2">
            <a:extLst>
              <a:ext uri="{FF2B5EF4-FFF2-40B4-BE49-F238E27FC236}">
                <a16:creationId xmlns:a16="http://schemas.microsoft.com/office/drawing/2014/main" id="{D231E557-A5D1-D18A-72F0-A11A003519FE}"/>
              </a:ext>
            </a:extLst>
          </p:cNvPr>
          <p:cNvSpPr>
            <a:spLocks noGrp="1"/>
          </p:cNvSpPr>
          <p:nvPr>
            <p:ph idx="1"/>
          </p:nvPr>
        </p:nvSpPr>
        <p:spPr>
          <a:xfrm>
            <a:off x="838200" y="1929384"/>
            <a:ext cx="10515600" cy="4251960"/>
          </a:xfrm>
        </p:spPr>
        <p:txBody>
          <a:bodyPr>
            <a:normAutofit/>
          </a:bodyPr>
          <a:lstStyle/>
          <a:p>
            <a:pPr marL="0" indent="0">
              <a:spcAft>
                <a:spcPts val="800"/>
              </a:spcAft>
              <a:buNone/>
            </a:pPr>
            <a:r>
              <a:rPr lang="en-IN" sz="2200" dirty="0">
                <a:effectLst/>
                <a:latin typeface="Calibri" panose="020F0502020204030204" pitchFamily="34" charset="0"/>
                <a:ea typeface="Calibri" panose="020F0502020204030204" pitchFamily="34" charset="0"/>
                <a:cs typeface="Times New Roman" panose="02020603050405020304" pitchFamily="18" charset="0"/>
              </a:rPr>
              <a:t>Good Bye to old fashioned teaching and evaluation and let’s embrace the new paradigm </a:t>
            </a:r>
            <a:r>
              <a:rPr lang="en-IN" sz="2200" b="1" dirty="0">
                <a:effectLst/>
                <a:latin typeface="Calibri" panose="020F0502020204030204" pitchFamily="34" charset="0"/>
                <a:ea typeface="Calibri" panose="020F0502020204030204" pitchFamily="34" charset="0"/>
                <a:cs typeface="Times New Roman" panose="02020603050405020304" pitchFamily="18" charset="0"/>
              </a:rPr>
              <a:t>Edu-Revolution: - Be the Change</a:t>
            </a:r>
            <a:r>
              <a:rPr lang="en-IN" sz="2200" dirty="0">
                <a:effectLst/>
                <a:latin typeface="Calibri" panose="020F0502020204030204" pitchFamily="34" charset="0"/>
                <a:ea typeface="Calibri" panose="020F0502020204030204" pitchFamily="34" charset="0"/>
                <a:cs typeface="Times New Roman" panose="02020603050405020304" pitchFamily="18" charset="0"/>
              </a:rPr>
              <a:t> </a:t>
            </a:r>
          </a:p>
          <a:p>
            <a:pPr>
              <a:spcAft>
                <a:spcPts val="800"/>
              </a:spcAft>
            </a:pPr>
            <a:r>
              <a:rPr lang="en-IN" sz="2200" dirty="0">
                <a:effectLst/>
                <a:latin typeface="Calibri" panose="020F0502020204030204" pitchFamily="34" charset="0"/>
                <a:ea typeface="Calibri" panose="020F0502020204030204" pitchFamily="34" charset="0"/>
                <a:cs typeface="Times New Roman" panose="02020603050405020304" pitchFamily="18" charset="0"/>
              </a:rPr>
              <a:t>Register to avail Privileges and benefits for the following Initiatives</a:t>
            </a:r>
          </a:p>
          <a:p>
            <a:pPr marL="0" indent="0">
              <a:spcAft>
                <a:spcPts val="800"/>
              </a:spcAft>
              <a:buNone/>
            </a:pPr>
            <a:r>
              <a:rPr lang="en-IN" sz="2200" dirty="0">
                <a:effectLst/>
                <a:latin typeface="Calibri" panose="020F0502020204030204" pitchFamily="34" charset="0"/>
                <a:ea typeface="Calibri" panose="020F0502020204030204" pitchFamily="34" charset="0"/>
                <a:cs typeface="Times New Roman" panose="02020603050405020304" pitchFamily="18" charset="0"/>
              </a:rPr>
              <a:t>A. Course Equivalence and Attendance Relaxation</a:t>
            </a:r>
          </a:p>
          <a:p>
            <a:pPr marL="0" indent="0">
              <a:spcAft>
                <a:spcPts val="800"/>
              </a:spcAft>
              <a:buNone/>
            </a:pPr>
            <a:r>
              <a:rPr lang="en-IN" sz="2200" dirty="0">
                <a:effectLst/>
                <a:latin typeface="Calibri" panose="020F0502020204030204" pitchFamily="34" charset="0"/>
                <a:ea typeface="Calibri" panose="020F0502020204030204" pitchFamily="34" charset="0"/>
                <a:cs typeface="Times New Roman" panose="02020603050405020304" pitchFamily="18" charset="0"/>
              </a:rPr>
              <a:t>B. Grade Revision and Overall Welfare (GROW)</a:t>
            </a:r>
          </a:p>
          <a:p>
            <a:pPr marL="0" indent="0">
              <a:spcAft>
                <a:spcPts val="800"/>
              </a:spcAft>
              <a:buNone/>
            </a:pPr>
            <a:r>
              <a:rPr lang="en-IN" sz="2200" dirty="0">
                <a:effectLst/>
                <a:latin typeface="Calibri" panose="020F0502020204030204" pitchFamily="34" charset="0"/>
                <a:ea typeface="Calibri" panose="020F0502020204030204" pitchFamily="34" charset="0"/>
                <a:cs typeface="Times New Roman" panose="02020603050405020304" pitchFamily="18" charset="0"/>
              </a:rPr>
              <a:t>C. 10 % Attendance waiver for students in Pre-final/Final year of the programme</a:t>
            </a:r>
          </a:p>
          <a:p>
            <a:pPr marL="0" indent="0">
              <a:spcAft>
                <a:spcPts val="800"/>
              </a:spcAft>
              <a:buNone/>
            </a:pPr>
            <a:r>
              <a:rPr lang="en-IN" sz="2200" dirty="0">
                <a:effectLst/>
                <a:latin typeface="Calibri" panose="020F0502020204030204" pitchFamily="34" charset="0"/>
                <a:ea typeface="Calibri" panose="020F0502020204030204" pitchFamily="34" charset="0"/>
                <a:cs typeface="Times New Roman" panose="02020603050405020304" pitchFamily="18" charset="0"/>
              </a:rPr>
              <a:t>D. Continuous Assessment Reduction Through Experience (CARE)</a:t>
            </a:r>
          </a:p>
          <a:p>
            <a:pPr marL="0" indent="0">
              <a:spcAft>
                <a:spcPts val="800"/>
              </a:spcAft>
              <a:buNone/>
            </a:pPr>
            <a:r>
              <a:rPr lang="en-IN" sz="2200" dirty="0">
                <a:effectLst/>
                <a:latin typeface="Calibri" panose="020F0502020204030204" pitchFamily="34" charset="0"/>
                <a:ea typeface="Calibri" panose="020F0502020204030204" pitchFamily="34" charset="0"/>
                <a:cs typeface="Times New Roman" panose="02020603050405020304" pitchFamily="18" charset="0"/>
              </a:rPr>
              <a:t>E. Students in active decision-making through Student Committees</a:t>
            </a:r>
            <a:endParaRPr lang="en-IN" sz="2200" dirty="0"/>
          </a:p>
        </p:txBody>
      </p:sp>
    </p:spTree>
    <p:extLst>
      <p:ext uri="{BB962C8B-B14F-4D97-AF65-F5344CB8AC3E}">
        <p14:creationId xmlns:p14="http://schemas.microsoft.com/office/powerpoint/2010/main" val="15959051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27E4-258C-4BB3-7E1C-0CA80D9F7255}"/>
              </a:ext>
            </a:extLst>
          </p:cNvPr>
          <p:cNvSpPr>
            <a:spLocks noGrp="1"/>
          </p:cNvSpPr>
          <p:nvPr>
            <p:ph type="title"/>
          </p:nvPr>
        </p:nvSpPr>
        <p:spPr>
          <a:xfrm>
            <a:off x="838200" y="365125"/>
            <a:ext cx="10515600" cy="1325563"/>
          </a:xfrm>
        </p:spPr>
        <p:txBody>
          <a:bodyPr>
            <a:normAutofit/>
          </a:bodyPr>
          <a:lstStyle/>
          <a:p>
            <a:r>
              <a:rPr lang="en-US" sz="4200" b="1"/>
              <a:t>Course Equivalence and Attendance Relaxation</a:t>
            </a:r>
            <a:endParaRPr lang="en-IN" sz="4200" b="1"/>
          </a:p>
        </p:txBody>
      </p:sp>
      <p:sp>
        <p:nvSpPr>
          <p:cNvPr id="3" name="Content Placeholder 2">
            <a:extLst>
              <a:ext uri="{FF2B5EF4-FFF2-40B4-BE49-F238E27FC236}">
                <a16:creationId xmlns:a16="http://schemas.microsoft.com/office/drawing/2014/main" id="{09CD3492-4C89-B1CC-C9E0-BC160AB5A5E5}"/>
              </a:ext>
            </a:extLst>
          </p:cNvPr>
          <p:cNvSpPr>
            <a:spLocks noGrp="1"/>
          </p:cNvSpPr>
          <p:nvPr>
            <p:ph idx="1"/>
          </p:nvPr>
        </p:nvSpPr>
        <p:spPr>
          <a:xfrm>
            <a:off x="838200" y="1929384"/>
            <a:ext cx="10515600" cy="4251960"/>
          </a:xfrm>
        </p:spPr>
        <p:txBody>
          <a:bodyPr>
            <a:normAutofit/>
          </a:bodyPr>
          <a:lstStyle/>
          <a:p>
            <a:pPr marL="514350" indent="-514350">
              <a:buAutoNum type="arabicPeriod"/>
            </a:pPr>
            <a:r>
              <a:rPr lang="en-US" sz="2200" dirty="0"/>
              <a:t>Recognition of Prior Learning (RPL)</a:t>
            </a:r>
            <a:endParaRPr lang="en-US" sz="2200"/>
          </a:p>
          <a:p>
            <a:pPr marL="514350" indent="-514350">
              <a:buAutoNum type="arabicPeriod"/>
            </a:pPr>
            <a:r>
              <a:rPr lang="fr-FR" sz="2200" dirty="0"/>
              <a:t>NPTEL Course/</a:t>
            </a:r>
            <a:r>
              <a:rPr lang="fr-FR" sz="2200"/>
              <a:t>MOOCs</a:t>
            </a:r>
            <a:r>
              <a:rPr lang="fr-FR" sz="2200" dirty="0"/>
              <a:t>/Certifications</a:t>
            </a:r>
            <a:endParaRPr lang="fr-FR" sz="2200"/>
          </a:p>
          <a:p>
            <a:pPr marL="514350" indent="-514350">
              <a:buAutoNum type="arabicPeriod"/>
            </a:pPr>
            <a:r>
              <a:rPr lang="en-IN" sz="2200" dirty="0"/>
              <a:t>Pursuing Project</a:t>
            </a:r>
            <a:endParaRPr lang="en-IN" sz="2200"/>
          </a:p>
          <a:p>
            <a:pPr marL="514350" indent="-514350">
              <a:buAutoNum type="arabicPeriod"/>
            </a:pPr>
            <a:r>
              <a:rPr lang="en-US" sz="2200" dirty="0"/>
              <a:t>Any other: In addition to above, the students may also suggest any additional aspect with regard to which the student is seeking course equivalence and attendance relaxation in the upcoming term</a:t>
            </a:r>
            <a:endParaRPr lang="en-IN" sz="2200"/>
          </a:p>
        </p:txBody>
      </p:sp>
    </p:spTree>
    <p:extLst>
      <p:ext uri="{BB962C8B-B14F-4D97-AF65-F5344CB8AC3E}">
        <p14:creationId xmlns:p14="http://schemas.microsoft.com/office/powerpoint/2010/main" val="3321264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574CC-62CA-8BC1-5132-683DDC429505}"/>
              </a:ext>
            </a:extLst>
          </p:cNvPr>
          <p:cNvSpPr>
            <a:spLocks noGrp="1"/>
          </p:cNvSpPr>
          <p:nvPr>
            <p:ph type="title"/>
          </p:nvPr>
        </p:nvSpPr>
        <p:spPr>
          <a:xfrm>
            <a:off x="838200" y="365125"/>
            <a:ext cx="10515600" cy="1325563"/>
          </a:xfrm>
        </p:spPr>
        <p:txBody>
          <a:bodyPr>
            <a:normAutofit/>
          </a:bodyPr>
          <a:lstStyle/>
          <a:p>
            <a:pPr algn="ctr"/>
            <a:r>
              <a:rPr lang="en-US" sz="4600" b="1" dirty="0"/>
              <a:t>Recognition of Prior Learning (RPL)</a:t>
            </a:r>
            <a:endParaRPr lang="en-IN" sz="4600" b="1" dirty="0"/>
          </a:p>
        </p:txBody>
      </p:sp>
      <p:sp>
        <p:nvSpPr>
          <p:cNvPr id="3" name="Content Placeholder 2">
            <a:extLst>
              <a:ext uri="{FF2B5EF4-FFF2-40B4-BE49-F238E27FC236}">
                <a16:creationId xmlns:a16="http://schemas.microsoft.com/office/drawing/2014/main" id="{6EF8BF5D-9D4A-831C-191C-EB346AD05CF2}"/>
              </a:ext>
            </a:extLst>
          </p:cNvPr>
          <p:cNvSpPr>
            <a:spLocks noGrp="1"/>
          </p:cNvSpPr>
          <p:nvPr>
            <p:ph idx="1"/>
          </p:nvPr>
        </p:nvSpPr>
        <p:spPr>
          <a:xfrm>
            <a:off x="838200" y="1929384"/>
            <a:ext cx="10515600" cy="4251960"/>
          </a:xfrm>
        </p:spPr>
        <p:txBody>
          <a:bodyPr>
            <a:normAutofit/>
          </a:bodyPr>
          <a:lstStyle/>
          <a:p>
            <a:r>
              <a:rPr lang="en-IN" sz="2200" dirty="0">
                <a:latin typeface="Times New Roman" panose="02020603050405020304" pitchFamily="18" charset="0"/>
                <a:ea typeface="Times New Roman" panose="02020603050405020304" pitchFamily="18" charset="0"/>
              </a:rPr>
              <a:t>Inform students about the concept of recognition of prior learning f</a:t>
            </a:r>
            <a:r>
              <a:rPr lang="en-IN" sz="2200" dirty="0">
                <a:effectLst/>
                <a:latin typeface="Times New Roman" panose="02020603050405020304" pitchFamily="18" charset="0"/>
                <a:ea typeface="Times New Roman" panose="02020603050405020304" pitchFamily="18" charset="0"/>
              </a:rPr>
              <a:t>or basic elementary courses such as English, Mathematics, Analytical skills, Soft skills </a:t>
            </a:r>
          </a:p>
          <a:p>
            <a:endParaRPr lang="en-IN" sz="2200" dirty="0">
              <a:latin typeface="Times New Roman" panose="02020603050405020304" pitchFamily="18" charset="0"/>
            </a:endParaRPr>
          </a:p>
          <a:p>
            <a:endParaRPr lang="en-IN" sz="2200" dirty="0"/>
          </a:p>
        </p:txBody>
      </p:sp>
    </p:spTree>
    <p:extLst>
      <p:ext uri="{BB962C8B-B14F-4D97-AF65-F5344CB8AC3E}">
        <p14:creationId xmlns:p14="http://schemas.microsoft.com/office/powerpoint/2010/main" val="18374167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2F2AE-167C-CFDA-47CB-FD4202B82F23}"/>
              </a:ext>
            </a:extLst>
          </p:cNvPr>
          <p:cNvSpPr>
            <a:spLocks noGrp="1"/>
          </p:cNvSpPr>
          <p:nvPr>
            <p:ph type="title"/>
          </p:nvPr>
        </p:nvSpPr>
        <p:spPr>
          <a:xfrm>
            <a:off x="838200" y="365125"/>
            <a:ext cx="10515600" cy="1325563"/>
          </a:xfrm>
        </p:spPr>
        <p:txBody>
          <a:bodyPr>
            <a:normAutofit/>
          </a:bodyPr>
          <a:lstStyle/>
          <a:p>
            <a:pPr algn="ctr"/>
            <a:r>
              <a:rPr lang="en-US" sz="4600" b="1" dirty="0">
                <a:effectLst/>
                <a:latin typeface="Times New Roman" panose="02020603050405020304" pitchFamily="18" charset="0"/>
                <a:ea typeface="Calibri" panose="020F0502020204030204" pitchFamily="34" charset="0"/>
              </a:rPr>
              <a:t>NPTEL Course/MOOCs/Certifications</a:t>
            </a:r>
            <a:endParaRPr lang="en-IN" sz="4600" dirty="0"/>
          </a:p>
        </p:txBody>
      </p:sp>
      <p:sp>
        <p:nvSpPr>
          <p:cNvPr id="3" name="Content Placeholder 2">
            <a:extLst>
              <a:ext uri="{FF2B5EF4-FFF2-40B4-BE49-F238E27FC236}">
                <a16:creationId xmlns:a16="http://schemas.microsoft.com/office/drawing/2014/main" id="{0AF3FE18-05B3-B5BA-D930-8D204C719668}"/>
              </a:ext>
            </a:extLst>
          </p:cNvPr>
          <p:cNvSpPr>
            <a:spLocks noGrp="1"/>
          </p:cNvSpPr>
          <p:nvPr>
            <p:ph idx="1"/>
          </p:nvPr>
        </p:nvSpPr>
        <p:spPr>
          <a:xfrm>
            <a:off x="838200" y="1929384"/>
            <a:ext cx="10515600" cy="4251960"/>
          </a:xfrm>
        </p:spPr>
        <p:txBody>
          <a:bodyPr>
            <a:normAutofit/>
          </a:bodyPr>
          <a:lstStyle/>
          <a:p>
            <a:r>
              <a:rPr lang="en-US" sz="2200"/>
              <a:t>Enlist the </a:t>
            </a:r>
            <a:r>
              <a:rPr lang="en-US" sz="2200">
                <a:effectLst/>
                <a:latin typeface="Times New Roman" panose="02020603050405020304" pitchFamily="18" charset="0"/>
                <a:ea typeface="Calibri" panose="020F0502020204030204" pitchFamily="34" charset="0"/>
              </a:rPr>
              <a:t>MOOCs/Certifications applicable for the course</a:t>
            </a:r>
          </a:p>
          <a:p>
            <a:endParaRPr lang="en-US" sz="2200">
              <a:latin typeface="Times New Roman" panose="02020603050405020304" pitchFamily="18" charset="0"/>
              <a:ea typeface="Calibri" panose="020F0502020204030204" pitchFamily="34" charset="0"/>
            </a:endParaRPr>
          </a:p>
          <a:p>
            <a:r>
              <a:rPr lang="en-US" sz="2200">
                <a:latin typeface="Times New Roman" panose="02020603050405020304" pitchFamily="18" charset="0"/>
                <a:ea typeface="Calibri" panose="020F0502020204030204" pitchFamily="34" charset="0"/>
              </a:rPr>
              <a:t>E</a:t>
            </a:r>
            <a:r>
              <a:rPr lang="en-US" sz="2200">
                <a:effectLst/>
                <a:latin typeface="Times New Roman" panose="02020603050405020304" pitchFamily="18" charset="0"/>
                <a:ea typeface="Calibri" panose="020F0502020204030204" pitchFamily="34" charset="0"/>
              </a:rPr>
              <a:t>ncourage students to register for NPTEL/MOOCs/Certifications</a:t>
            </a:r>
          </a:p>
          <a:p>
            <a:endParaRPr lang="en-US" sz="2200">
              <a:latin typeface="Times New Roman" panose="02020603050405020304" pitchFamily="18" charset="0"/>
              <a:ea typeface="Calibri" panose="020F0502020204030204" pitchFamily="34" charset="0"/>
            </a:endParaRPr>
          </a:p>
          <a:p>
            <a:r>
              <a:rPr lang="en-US" sz="2200">
                <a:effectLst/>
                <a:latin typeface="Times New Roman" panose="02020603050405020304" pitchFamily="18" charset="0"/>
                <a:ea typeface="Calibri" panose="020F0502020204030204" pitchFamily="34" charset="0"/>
              </a:rPr>
              <a:t>Discuss the benefits associated with these courses (course equivalence and attendance relaxation)</a:t>
            </a:r>
          </a:p>
          <a:p>
            <a:endParaRPr lang="en-IN" sz="2200"/>
          </a:p>
        </p:txBody>
      </p:sp>
    </p:spTree>
    <p:extLst>
      <p:ext uri="{BB962C8B-B14F-4D97-AF65-F5344CB8AC3E}">
        <p14:creationId xmlns:p14="http://schemas.microsoft.com/office/powerpoint/2010/main" val="21363212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E2C4C-E02D-9D1B-29DD-6754E895D9FE}"/>
              </a:ext>
            </a:extLst>
          </p:cNvPr>
          <p:cNvSpPr>
            <a:spLocks noGrp="1"/>
          </p:cNvSpPr>
          <p:nvPr>
            <p:ph type="title"/>
          </p:nvPr>
        </p:nvSpPr>
        <p:spPr>
          <a:xfrm>
            <a:off x="838200" y="365125"/>
            <a:ext cx="10515600" cy="1325563"/>
          </a:xfrm>
        </p:spPr>
        <p:txBody>
          <a:bodyPr>
            <a:normAutofit/>
          </a:bodyPr>
          <a:lstStyle/>
          <a:p>
            <a:r>
              <a:rPr lang="en-US" sz="5400"/>
              <a:t>Projects </a:t>
            </a:r>
            <a:endParaRPr lang="en-IN" sz="5400"/>
          </a:p>
        </p:txBody>
      </p:sp>
      <p:sp>
        <p:nvSpPr>
          <p:cNvPr id="3" name="Content Placeholder 2">
            <a:extLst>
              <a:ext uri="{FF2B5EF4-FFF2-40B4-BE49-F238E27FC236}">
                <a16:creationId xmlns:a16="http://schemas.microsoft.com/office/drawing/2014/main" id="{940DF147-6B97-5B14-343A-4D15CB0F9EF7}"/>
              </a:ext>
            </a:extLst>
          </p:cNvPr>
          <p:cNvSpPr>
            <a:spLocks noGrp="1"/>
          </p:cNvSpPr>
          <p:nvPr>
            <p:ph idx="1"/>
          </p:nvPr>
        </p:nvSpPr>
        <p:spPr>
          <a:xfrm>
            <a:off x="838200" y="1929384"/>
            <a:ext cx="10515600" cy="4251960"/>
          </a:xfrm>
        </p:spPr>
        <p:txBody>
          <a:bodyPr>
            <a:normAutofit/>
          </a:bodyPr>
          <a:lstStyle/>
          <a:p>
            <a:r>
              <a:rPr lang="en-US" sz="2200" dirty="0"/>
              <a:t>Enlist short live projects that can be undertaken by the students</a:t>
            </a:r>
          </a:p>
          <a:p>
            <a:endParaRPr lang="en-US" sz="2200" dirty="0"/>
          </a:p>
          <a:p>
            <a:r>
              <a:rPr lang="en-US" sz="2200" dirty="0"/>
              <a:t>Guide students about the outcomes of the projects like Patent/Copyright/Publication/Industry funding/ Government sponsorship (like ATAL Innovation Mission)                                                                                                                                                                                                                                                                         </a:t>
            </a:r>
            <a:endParaRPr lang="en-IN" sz="2200" dirty="0"/>
          </a:p>
        </p:txBody>
      </p:sp>
    </p:spTree>
    <p:extLst>
      <p:ext uri="{BB962C8B-B14F-4D97-AF65-F5344CB8AC3E}">
        <p14:creationId xmlns:p14="http://schemas.microsoft.com/office/powerpoint/2010/main" val="29360087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3273A938-DB44-47B5-AB5B-519D0EF5F95B}"/>
              </a:ext>
            </a:extLst>
          </p:cNvPr>
          <p:cNvSpPr>
            <a:spLocks noGrp="1"/>
          </p:cNvSpPr>
          <p:nvPr>
            <p:ph type="title" idx="4294967295"/>
          </p:nvPr>
        </p:nvSpPr>
        <p:spPr>
          <a:xfrm>
            <a:off x="1524000" y="274638"/>
            <a:ext cx="8229600" cy="1143000"/>
          </a:xfrm>
        </p:spPr>
        <p:txBody>
          <a:bodyPr/>
          <a:lstStyle/>
          <a:p>
            <a:pPr eaLnBrk="1" hangingPunct="1"/>
            <a:r>
              <a:rPr lang="en-US" altLang="en-US" sz="4800">
                <a:solidFill>
                  <a:srgbClr val="C00000"/>
                </a:solidFill>
                <a:latin typeface="Times New Roman" panose="02020603050405020304" pitchFamily="18" charset="0"/>
                <a:cs typeface="Times New Roman" panose="02020603050405020304" pitchFamily="18" charset="0"/>
              </a:rPr>
              <a:t>Vision</a:t>
            </a:r>
            <a:endParaRPr lang="en-IN" altLang="en-US" sz="4800">
              <a:solidFill>
                <a:srgbClr val="C00000"/>
              </a:solidFill>
              <a:latin typeface="Times New Roman" panose="02020603050405020304" pitchFamily="18" charset="0"/>
              <a:cs typeface="Times New Roman" panose="02020603050405020304" pitchFamily="18" charset="0"/>
            </a:endParaRPr>
          </a:p>
        </p:txBody>
      </p:sp>
      <p:sp>
        <p:nvSpPr>
          <p:cNvPr id="15363" name="Content Placeholder 2">
            <a:extLst>
              <a:ext uri="{FF2B5EF4-FFF2-40B4-BE49-F238E27FC236}">
                <a16:creationId xmlns:a16="http://schemas.microsoft.com/office/drawing/2014/main" id="{6D58A927-8679-4DE2-9DFA-6295D683239B}"/>
              </a:ext>
            </a:extLst>
          </p:cNvPr>
          <p:cNvSpPr>
            <a:spLocks noGrp="1"/>
          </p:cNvSpPr>
          <p:nvPr>
            <p:ph idx="4294967295"/>
          </p:nvPr>
        </p:nvSpPr>
        <p:spPr>
          <a:xfrm>
            <a:off x="1835223" y="1514474"/>
            <a:ext cx="9598895" cy="5068888"/>
          </a:xfrm>
        </p:spPr>
        <p:txBody>
          <a:bodyPr>
            <a:normAutofit/>
          </a:bodyPr>
          <a:lstStyle/>
          <a:p>
            <a:pPr marL="0" indent="0" algn="just">
              <a:buNone/>
            </a:pPr>
            <a:r>
              <a:rPr lang="en-US" altLang="en-US" sz="3200" dirty="0">
                <a:latin typeface="Times New Roman" panose="02020603050405020304" pitchFamily="18" charset="0"/>
                <a:cs typeface="Times New Roman" panose="02020603050405020304" pitchFamily="18" charset="0"/>
              </a:rPr>
              <a:t>To be a globally recognized school through excellence in teaching, learning and research for creating Computer Science professionals, leaders and entrepreneurs of future contributing to society and industry for sustainable growth.</a:t>
            </a:r>
          </a:p>
          <a:p>
            <a:pPr marL="0" indent="0">
              <a:buNone/>
            </a:pPr>
            <a:endParaRPr lang="en-US" altLang="en-US" sz="3600" b="1" dirty="0">
              <a:solidFill>
                <a:srgbClr val="FF000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190E8259-2145-4E3B-8107-322FC36191DC}"/>
              </a:ext>
            </a:extLst>
          </p:cNvPr>
          <p:cNvCxnSpPr/>
          <p:nvPr/>
        </p:nvCxnSpPr>
        <p:spPr>
          <a:xfrm>
            <a:off x="2163764" y="1295400"/>
            <a:ext cx="7056437"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9915307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EAE6-0FF8-2DAA-FB61-FF8926FD68BF}"/>
              </a:ext>
            </a:extLst>
          </p:cNvPr>
          <p:cNvSpPr>
            <a:spLocks noGrp="1"/>
          </p:cNvSpPr>
          <p:nvPr>
            <p:ph type="title"/>
          </p:nvPr>
        </p:nvSpPr>
        <p:spPr>
          <a:xfrm>
            <a:off x="838200" y="365125"/>
            <a:ext cx="10515600" cy="1325563"/>
          </a:xfrm>
        </p:spPr>
        <p:txBody>
          <a:bodyPr>
            <a:normAutofit/>
          </a:bodyPr>
          <a:lstStyle/>
          <a:p>
            <a:r>
              <a:rPr lang="en-US" sz="4200" b="1" dirty="0">
                <a:effectLst/>
                <a:latin typeface="Times New Roman" panose="02020603050405020304" pitchFamily="18" charset="0"/>
                <a:ea typeface="Calibri" panose="020F0502020204030204" pitchFamily="34" charset="0"/>
              </a:rPr>
              <a:t>Grade Revision and Overall Welfare (GROW)</a:t>
            </a:r>
            <a:endParaRPr lang="en-IN" sz="4200" dirty="0"/>
          </a:p>
        </p:txBody>
      </p:sp>
      <p:sp>
        <p:nvSpPr>
          <p:cNvPr id="3" name="Content Placeholder 2">
            <a:extLst>
              <a:ext uri="{FF2B5EF4-FFF2-40B4-BE49-F238E27FC236}">
                <a16:creationId xmlns:a16="http://schemas.microsoft.com/office/drawing/2014/main" id="{7CCAAE80-6C1D-D84F-72BE-B04ADFF6990F}"/>
              </a:ext>
            </a:extLst>
          </p:cNvPr>
          <p:cNvSpPr>
            <a:spLocks noGrp="1"/>
          </p:cNvSpPr>
          <p:nvPr>
            <p:ph idx="1"/>
          </p:nvPr>
        </p:nvSpPr>
        <p:spPr>
          <a:xfrm>
            <a:off x="838200" y="1929384"/>
            <a:ext cx="10515600" cy="4251960"/>
          </a:xfrm>
        </p:spPr>
        <p:txBody>
          <a:bodyPr>
            <a:normAutofit/>
          </a:bodyPr>
          <a:lstStyle/>
          <a:p>
            <a:r>
              <a:rPr lang="en-US" sz="2200">
                <a:latin typeface="Times New Roman" panose="02020603050405020304" pitchFamily="18" charset="0"/>
                <a:ea typeface="Calibri" panose="020F0502020204030204" pitchFamily="34" charset="0"/>
              </a:rPr>
              <a:t>E</a:t>
            </a:r>
            <a:r>
              <a:rPr lang="en-US" sz="2200">
                <a:effectLst/>
                <a:latin typeface="Times New Roman" panose="02020603050405020304" pitchFamily="18" charset="0"/>
                <a:ea typeface="Calibri" panose="020F0502020204030204" pitchFamily="34" charset="0"/>
              </a:rPr>
              <a:t>nlist applicable national/international competitions/hackathons of repute and guide the students about opportunity to improve their existing grades through their involvement </a:t>
            </a:r>
            <a:endParaRPr lang="en-IN" sz="2200"/>
          </a:p>
        </p:txBody>
      </p:sp>
    </p:spTree>
    <p:extLst>
      <p:ext uri="{BB962C8B-B14F-4D97-AF65-F5344CB8AC3E}">
        <p14:creationId xmlns:p14="http://schemas.microsoft.com/office/powerpoint/2010/main" val="23617682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E4D83-9C71-8A00-EBB5-E5CF028069E7}"/>
              </a:ext>
            </a:extLst>
          </p:cNvPr>
          <p:cNvSpPr>
            <a:spLocks noGrp="1"/>
          </p:cNvSpPr>
          <p:nvPr>
            <p:ph type="title"/>
          </p:nvPr>
        </p:nvSpPr>
        <p:spPr>
          <a:xfrm>
            <a:off x="838200" y="365125"/>
            <a:ext cx="10515600" cy="1325563"/>
          </a:xfrm>
        </p:spPr>
        <p:txBody>
          <a:bodyPr>
            <a:normAutofit/>
          </a:bodyPr>
          <a:lstStyle/>
          <a:p>
            <a:r>
              <a:rPr lang="en-US" sz="4200" dirty="0"/>
              <a:t>Attendance Relaxation </a:t>
            </a:r>
            <a:r>
              <a:rPr lang="en-US" sz="1800" b="1" dirty="0"/>
              <a:t>(only for </a:t>
            </a:r>
            <a:r>
              <a:rPr lang="en-IN" sz="1800" b="1" dirty="0">
                <a:effectLst/>
                <a:latin typeface="Times New Roman" panose="02020603050405020304" pitchFamily="18" charset="0"/>
                <a:ea typeface="Calibri" panose="020F0502020204030204" pitchFamily="34" charset="0"/>
              </a:rPr>
              <a:t>Pre-final/Final year of the programme)</a:t>
            </a:r>
            <a:endParaRPr lang="en-IN" sz="4200" b="1" dirty="0"/>
          </a:p>
        </p:txBody>
      </p:sp>
      <p:sp>
        <p:nvSpPr>
          <p:cNvPr id="3" name="Content Placeholder 2">
            <a:extLst>
              <a:ext uri="{FF2B5EF4-FFF2-40B4-BE49-F238E27FC236}">
                <a16:creationId xmlns:a16="http://schemas.microsoft.com/office/drawing/2014/main" id="{35DE989A-8432-A607-C810-0FED061493B6}"/>
              </a:ext>
            </a:extLst>
          </p:cNvPr>
          <p:cNvSpPr>
            <a:spLocks noGrp="1"/>
          </p:cNvSpPr>
          <p:nvPr>
            <p:ph idx="1"/>
          </p:nvPr>
        </p:nvSpPr>
        <p:spPr>
          <a:xfrm>
            <a:off x="838200" y="1929384"/>
            <a:ext cx="10515600" cy="4251960"/>
          </a:xfrm>
        </p:spPr>
        <p:txBody>
          <a:bodyPr>
            <a:normAutofit/>
          </a:bodyPr>
          <a:lstStyle/>
          <a:p>
            <a:r>
              <a:rPr lang="en-IN" sz="2200" dirty="0">
                <a:effectLst/>
                <a:latin typeface="Times New Roman" panose="02020603050405020304" pitchFamily="18" charset="0"/>
                <a:ea typeface="Times New Roman" panose="02020603050405020304" pitchFamily="18" charset="0"/>
              </a:rPr>
              <a:t>Students with a CGPA of </a:t>
            </a:r>
            <a:r>
              <a:rPr lang="en-IN" sz="2200" b="1" dirty="0">
                <a:effectLst/>
                <a:latin typeface="Times New Roman" panose="02020603050405020304" pitchFamily="18" charset="0"/>
                <a:ea typeface="Times New Roman" panose="02020603050405020304" pitchFamily="18" charset="0"/>
              </a:rPr>
              <a:t>8 or higher</a:t>
            </a:r>
            <a:r>
              <a:rPr lang="en-IN" sz="2200" dirty="0">
                <a:effectLst/>
                <a:latin typeface="Times New Roman" panose="02020603050405020304" pitchFamily="18" charset="0"/>
                <a:ea typeface="Times New Roman" panose="02020603050405020304" pitchFamily="18" charset="0"/>
              </a:rPr>
              <a:t> can apply for an attendance relaxation in their pre-final/final year. Eligible students will be granted a </a:t>
            </a:r>
            <a:r>
              <a:rPr lang="en-IN" sz="2200" b="1" dirty="0">
                <a:effectLst/>
                <a:latin typeface="Times New Roman" panose="02020603050405020304" pitchFamily="18" charset="0"/>
                <a:ea typeface="Times New Roman" panose="02020603050405020304" pitchFamily="18" charset="0"/>
              </a:rPr>
              <a:t>10% attendance relaxation</a:t>
            </a:r>
            <a:r>
              <a:rPr lang="en-IN" sz="2200" dirty="0">
                <a:effectLst/>
                <a:latin typeface="Times New Roman" panose="02020603050405020304" pitchFamily="18" charset="0"/>
                <a:ea typeface="Times New Roman" panose="02020603050405020304" pitchFamily="18" charset="0"/>
              </a:rPr>
              <a:t> to support their career development for pursuing the following aspirations like:</a:t>
            </a:r>
          </a:p>
          <a:p>
            <a:endParaRPr lang="en-IN" sz="2200" dirty="0">
              <a:effectLst/>
              <a:latin typeface="Times New Roman" panose="02020603050405020304" pitchFamily="18" charset="0"/>
              <a:ea typeface="Times New Roman" panose="02020603050405020304" pitchFamily="18" charset="0"/>
            </a:endParaRPr>
          </a:p>
          <a:p>
            <a:pPr marL="800100" lvl="1" indent="-342900">
              <a:buFont typeface="+mj-lt"/>
              <a:buAutoNum type="arabicPeriod"/>
            </a:pPr>
            <a:r>
              <a:rPr lang="en-IN" sz="2200" dirty="0">
                <a:effectLst/>
                <a:latin typeface="Times New Roman" panose="02020603050405020304" pitchFamily="18" charset="0"/>
                <a:ea typeface="Times New Roman" panose="02020603050405020304" pitchFamily="18" charset="0"/>
              </a:rPr>
              <a:t>Preparation of Competitive Exam</a:t>
            </a:r>
          </a:p>
          <a:p>
            <a:pPr marL="800100" lvl="1" indent="-342900">
              <a:buFont typeface="+mj-lt"/>
              <a:buAutoNum type="arabicPeriod"/>
            </a:pPr>
            <a:r>
              <a:rPr lang="en-IN" sz="2200" dirty="0">
                <a:effectLst/>
                <a:latin typeface="Times New Roman" panose="02020603050405020304" pitchFamily="18" charset="0"/>
                <a:ea typeface="Times New Roman" panose="02020603050405020304" pitchFamily="18" charset="0"/>
              </a:rPr>
              <a:t>Preparation of Technical Competition</a:t>
            </a:r>
          </a:p>
          <a:p>
            <a:pPr marL="800100" lvl="1" indent="-342900">
              <a:buFont typeface="+mj-lt"/>
              <a:buAutoNum type="arabicPeriod"/>
            </a:pPr>
            <a:r>
              <a:rPr lang="en-IN" sz="2200" dirty="0">
                <a:effectLst/>
                <a:latin typeface="Times New Roman" panose="02020603050405020304" pitchFamily="18" charset="0"/>
                <a:ea typeface="Times New Roman" panose="02020603050405020304" pitchFamily="18" charset="0"/>
              </a:rPr>
              <a:t>Freelancing Activity/Entrepreneurship/ Revenue Generation</a:t>
            </a:r>
          </a:p>
          <a:p>
            <a:pPr marL="800100" lvl="1" indent="-342900">
              <a:buFont typeface="+mj-lt"/>
              <a:buAutoNum type="arabicPeriod"/>
            </a:pPr>
            <a:r>
              <a:rPr lang="en-IN" sz="2200" dirty="0">
                <a:effectLst/>
                <a:latin typeface="Times New Roman" panose="02020603050405020304" pitchFamily="18" charset="0"/>
                <a:ea typeface="Times New Roman" panose="02020603050405020304" pitchFamily="18" charset="0"/>
              </a:rPr>
              <a:t>Industry/ Field Project</a:t>
            </a:r>
          </a:p>
          <a:p>
            <a:pPr marL="800100" lvl="1" indent="-342900">
              <a:buFont typeface="+mj-lt"/>
              <a:buAutoNum type="arabicPeriod"/>
            </a:pPr>
            <a:r>
              <a:rPr lang="en-IN" sz="2200" dirty="0">
                <a:effectLst/>
                <a:latin typeface="Times New Roman" panose="02020603050405020304" pitchFamily="18" charset="0"/>
                <a:ea typeface="Times New Roman" panose="02020603050405020304" pitchFamily="18" charset="0"/>
              </a:rPr>
              <a:t>Consultancy Project</a:t>
            </a:r>
          </a:p>
          <a:p>
            <a:endParaRPr lang="en-IN" sz="2200" dirty="0"/>
          </a:p>
        </p:txBody>
      </p:sp>
    </p:spTree>
    <p:extLst>
      <p:ext uri="{BB962C8B-B14F-4D97-AF65-F5344CB8AC3E}">
        <p14:creationId xmlns:p14="http://schemas.microsoft.com/office/powerpoint/2010/main" val="22377270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89144-B2ED-FCC1-D649-3C806C277AF9}"/>
              </a:ext>
            </a:extLst>
          </p:cNvPr>
          <p:cNvSpPr>
            <a:spLocks noGrp="1"/>
          </p:cNvSpPr>
          <p:nvPr>
            <p:ph type="title"/>
          </p:nvPr>
        </p:nvSpPr>
        <p:spPr>
          <a:xfrm>
            <a:off x="838200" y="365125"/>
            <a:ext cx="10515600" cy="1325563"/>
          </a:xfrm>
        </p:spPr>
        <p:txBody>
          <a:bodyPr>
            <a:normAutofit/>
          </a:bodyPr>
          <a:lstStyle/>
          <a:p>
            <a:pPr algn="ctr"/>
            <a:r>
              <a:rPr lang="en-US" sz="2800" b="1" dirty="0">
                <a:effectLst/>
                <a:latin typeface="Times New Roman" panose="02020603050405020304" pitchFamily="18" charset="0"/>
                <a:ea typeface="Calibri" panose="020F0502020204030204" pitchFamily="34" charset="0"/>
              </a:rPr>
              <a:t>Continuous Assessment Reduction through Experience (CARE) </a:t>
            </a:r>
            <a:endParaRPr lang="en-IN" sz="2800" dirty="0"/>
          </a:p>
        </p:txBody>
      </p:sp>
      <p:sp>
        <p:nvSpPr>
          <p:cNvPr id="3" name="Content Placeholder 2">
            <a:extLst>
              <a:ext uri="{FF2B5EF4-FFF2-40B4-BE49-F238E27FC236}">
                <a16:creationId xmlns:a16="http://schemas.microsoft.com/office/drawing/2014/main" id="{10FD523A-D095-5D22-20CA-B76A88BE8D35}"/>
              </a:ext>
            </a:extLst>
          </p:cNvPr>
          <p:cNvSpPr>
            <a:spLocks noGrp="1"/>
          </p:cNvSpPr>
          <p:nvPr>
            <p:ph idx="1"/>
          </p:nvPr>
        </p:nvSpPr>
        <p:spPr>
          <a:xfrm>
            <a:off x="838200" y="1929384"/>
            <a:ext cx="10515600" cy="4251960"/>
          </a:xfrm>
        </p:spPr>
        <p:txBody>
          <a:bodyPr>
            <a:normAutofit/>
          </a:bodyPr>
          <a:lstStyle/>
          <a:p>
            <a:r>
              <a:rPr lang="en-US" sz="2200" dirty="0">
                <a:effectLst/>
                <a:latin typeface="Times New Roman" panose="02020603050405020304" pitchFamily="18" charset="0"/>
                <a:ea typeface="Calibri" panose="020F0502020204030204" pitchFamily="34" charset="0"/>
              </a:rPr>
              <a:t>Brief introduction of the continuous assessment of the course. </a:t>
            </a:r>
          </a:p>
          <a:p>
            <a:r>
              <a:rPr lang="en-US" sz="2200" dirty="0">
                <a:effectLst/>
                <a:latin typeface="Times New Roman" panose="02020603050405020304" pitchFamily="18" charset="0"/>
                <a:ea typeface="Calibri" panose="020F0502020204030204" pitchFamily="34" charset="0"/>
              </a:rPr>
              <a:t>Students must be made aware of the CA modification that can be applicable to the course. </a:t>
            </a:r>
          </a:p>
          <a:p>
            <a:r>
              <a:rPr lang="en-US" sz="2200" dirty="0">
                <a:effectLst/>
                <a:latin typeface="Times New Roman" panose="02020603050405020304" pitchFamily="18" charset="0"/>
                <a:ea typeface="Calibri" panose="020F0502020204030204" pitchFamily="34" charset="0"/>
              </a:rPr>
              <a:t>Identify innovative CA models like real life problems, surveys live projects etc. </a:t>
            </a:r>
          </a:p>
          <a:p>
            <a:r>
              <a:rPr lang="en-US" sz="2200" dirty="0">
                <a:effectLst/>
                <a:latin typeface="Times New Roman" panose="02020603050405020304" pitchFamily="18" charset="0"/>
                <a:ea typeface="Calibri" panose="020F0502020204030204" pitchFamily="34" charset="0"/>
              </a:rPr>
              <a:t>State examples of real-life problems that can be taken up for the course.</a:t>
            </a:r>
            <a:endParaRPr lang="en-IN" sz="2200" dirty="0"/>
          </a:p>
        </p:txBody>
      </p:sp>
    </p:spTree>
    <p:extLst>
      <p:ext uri="{BB962C8B-B14F-4D97-AF65-F5344CB8AC3E}">
        <p14:creationId xmlns:p14="http://schemas.microsoft.com/office/powerpoint/2010/main" val="42057268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DE3B3-A39C-7B32-BF92-8C7996E72BD7}"/>
              </a:ext>
            </a:extLst>
          </p:cNvPr>
          <p:cNvSpPr>
            <a:spLocks noGrp="1"/>
          </p:cNvSpPr>
          <p:nvPr>
            <p:ph type="title"/>
          </p:nvPr>
        </p:nvSpPr>
        <p:spPr>
          <a:xfrm>
            <a:off x="838200" y="365125"/>
            <a:ext cx="10515600" cy="1325563"/>
          </a:xfrm>
        </p:spPr>
        <p:txBody>
          <a:bodyPr>
            <a:normAutofit/>
          </a:bodyPr>
          <a:lstStyle/>
          <a:p>
            <a:pPr algn="ctr"/>
            <a:r>
              <a:rPr lang="en-US" sz="2800" b="1" dirty="0"/>
              <a:t>Students in active decision-making through Student Committees </a:t>
            </a:r>
            <a:endParaRPr lang="en-IN" sz="2800" b="1" dirty="0"/>
          </a:p>
        </p:txBody>
      </p:sp>
      <p:sp>
        <p:nvSpPr>
          <p:cNvPr id="3" name="Content Placeholder 2">
            <a:extLst>
              <a:ext uri="{FF2B5EF4-FFF2-40B4-BE49-F238E27FC236}">
                <a16:creationId xmlns:a16="http://schemas.microsoft.com/office/drawing/2014/main" id="{1430829E-BE3D-BC58-9F10-81934714CA7D}"/>
              </a:ext>
            </a:extLst>
          </p:cNvPr>
          <p:cNvSpPr>
            <a:spLocks noGrp="1"/>
          </p:cNvSpPr>
          <p:nvPr>
            <p:ph idx="1"/>
          </p:nvPr>
        </p:nvSpPr>
        <p:spPr>
          <a:xfrm>
            <a:off x="838200" y="1929384"/>
            <a:ext cx="10515600" cy="4251960"/>
          </a:xfrm>
        </p:spPr>
        <p:txBody>
          <a:bodyPr>
            <a:normAutofit/>
          </a:bodyPr>
          <a:lstStyle/>
          <a:p>
            <a:pPr>
              <a:spcAft>
                <a:spcPts val="1000"/>
              </a:spcAft>
            </a:pPr>
            <a:r>
              <a:rPr lang="en-IN" sz="2200" dirty="0">
                <a:effectLst/>
                <a:latin typeface="Times New Roman" panose="02020603050405020304" pitchFamily="18" charset="0"/>
                <a:ea typeface="Times New Roman" panose="02020603050405020304" pitchFamily="18" charset="0"/>
                <a:cs typeface="Mangal" panose="02040503050203030202" pitchFamily="18" charset="0"/>
              </a:rPr>
              <a:t>Students will be actively involved in decision-making related to academic and learning procedures applicable to them, by becoming a member of various committees as listed below:</a:t>
            </a:r>
            <a:endParaRPr lang="en-IN" sz="22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spcAft>
                <a:spcPts val="1000"/>
              </a:spcAft>
              <a:buFont typeface="+mj-lt"/>
              <a:buAutoNum type="alphaLcPeriod"/>
              <a:tabLst>
                <a:tab pos="266700" algn="l"/>
              </a:tabLst>
            </a:pPr>
            <a:r>
              <a:rPr lang="en-IN" sz="2200" dirty="0">
                <a:effectLst/>
                <a:latin typeface="Times New Roman" panose="02020603050405020304" pitchFamily="18" charset="0"/>
                <a:ea typeface="Times New Roman" panose="02020603050405020304" pitchFamily="18" charset="0"/>
                <a:cs typeface="Mangal" panose="02040503050203030202" pitchFamily="18" charset="0"/>
              </a:rPr>
              <a:t>Student Academic and Project Review Committee</a:t>
            </a:r>
            <a:endParaRPr lang="en-IN" sz="22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spcAft>
                <a:spcPts val="1000"/>
              </a:spcAft>
              <a:buFont typeface="+mj-lt"/>
              <a:buAutoNum type="alphaLcPeriod"/>
              <a:tabLst>
                <a:tab pos="266700" algn="l"/>
              </a:tabLst>
            </a:pPr>
            <a:r>
              <a:rPr lang="en-IN" sz="2200" dirty="0">
                <a:effectLst/>
                <a:latin typeface="Times New Roman" panose="02020603050405020304" pitchFamily="18" charset="0"/>
                <a:ea typeface="Times New Roman" panose="02020603050405020304" pitchFamily="18" charset="0"/>
                <a:cs typeface="Mangal" panose="02040503050203030202" pitchFamily="18" charset="0"/>
              </a:rPr>
              <a:t>Student Career Committee</a:t>
            </a:r>
            <a:endParaRPr lang="en-IN" sz="22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spcAft>
                <a:spcPts val="1000"/>
              </a:spcAft>
              <a:buFont typeface="+mj-lt"/>
              <a:buAutoNum type="alphaLcPeriod"/>
              <a:tabLst>
                <a:tab pos="266700" algn="l"/>
              </a:tabLst>
            </a:pPr>
            <a:r>
              <a:rPr lang="en-IN" sz="2200" dirty="0">
                <a:effectLst/>
                <a:latin typeface="Times New Roman" panose="02020603050405020304" pitchFamily="18" charset="0"/>
                <a:ea typeface="Times New Roman" panose="02020603050405020304" pitchFamily="18" charset="0"/>
                <a:cs typeface="Mangal" panose="02040503050203030202" pitchFamily="18" charset="0"/>
              </a:rPr>
              <a:t>Student entrepreneurship and Media Committee</a:t>
            </a:r>
            <a:endParaRPr lang="en-IN" sz="2200" dirty="0">
              <a:effectLst/>
              <a:latin typeface="Calibri" panose="020F0502020204030204" pitchFamily="34" charset="0"/>
              <a:ea typeface="Calibri" panose="020F0502020204030204" pitchFamily="34" charset="0"/>
              <a:cs typeface="Mangal" panose="02040503050203030202" pitchFamily="18" charset="0"/>
            </a:endParaRPr>
          </a:p>
          <a:p>
            <a:endParaRPr lang="en-IN" sz="2200" dirty="0"/>
          </a:p>
        </p:txBody>
      </p:sp>
    </p:spTree>
    <p:extLst>
      <p:ext uri="{BB962C8B-B14F-4D97-AF65-F5344CB8AC3E}">
        <p14:creationId xmlns:p14="http://schemas.microsoft.com/office/powerpoint/2010/main" val="19664905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412AB-6C9E-6C91-BF9E-FFC67BA50DB1}"/>
              </a:ext>
            </a:extLst>
          </p:cNvPr>
          <p:cNvSpPr>
            <a:spLocks noGrp="1"/>
          </p:cNvSpPr>
          <p:nvPr>
            <p:ph type="title"/>
          </p:nvPr>
        </p:nvSpPr>
        <p:spPr>
          <a:xfrm>
            <a:off x="838200" y="365125"/>
            <a:ext cx="10515600" cy="1325563"/>
          </a:xfrm>
        </p:spPr>
        <p:txBody>
          <a:bodyPr>
            <a:normAutofit/>
          </a:bodyPr>
          <a:lstStyle/>
          <a:p>
            <a:pPr algn="ctr"/>
            <a:r>
              <a:rPr lang="en-US" sz="4800" dirty="0"/>
              <a:t>Interfaces and Contact Information</a:t>
            </a:r>
            <a:endParaRPr lang="en-IN" sz="4800" dirty="0"/>
          </a:p>
        </p:txBody>
      </p:sp>
      <p:sp>
        <p:nvSpPr>
          <p:cNvPr id="3" name="Content Placeholder 2">
            <a:extLst>
              <a:ext uri="{FF2B5EF4-FFF2-40B4-BE49-F238E27FC236}">
                <a16:creationId xmlns:a16="http://schemas.microsoft.com/office/drawing/2014/main" id="{2B342FDF-FA96-F233-F9E9-833DCE3966F2}"/>
              </a:ext>
            </a:extLst>
          </p:cNvPr>
          <p:cNvSpPr>
            <a:spLocks noGrp="1"/>
          </p:cNvSpPr>
          <p:nvPr>
            <p:ph idx="1"/>
          </p:nvPr>
        </p:nvSpPr>
        <p:spPr>
          <a:xfrm>
            <a:off x="838200" y="1929384"/>
            <a:ext cx="10515600" cy="4251960"/>
          </a:xfrm>
        </p:spPr>
        <p:txBody>
          <a:bodyPr>
            <a:normAutofit/>
          </a:bodyPr>
          <a:lstStyle/>
          <a:p>
            <a:pPr>
              <a:spcAft>
                <a:spcPts val="1000"/>
              </a:spcAft>
            </a:pPr>
            <a:r>
              <a:rPr lang="en-IN" sz="2200" dirty="0">
                <a:effectLst/>
                <a:latin typeface="Times New Roman" panose="02020603050405020304" pitchFamily="18" charset="0"/>
                <a:ea typeface="Times New Roman" panose="02020603050405020304" pitchFamily="18" charset="0"/>
                <a:cs typeface="Mangal" panose="02040503050203030202" pitchFamily="18" charset="0"/>
              </a:rPr>
              <a:t>UMS link to apply for EDU Revolution initiatives: </a:t>
            </a:r>
            <a:endParaRPr lang="en-IN" sz="2200" dirty="0">
              <a:effectLst/>
              <a:latin typeface="Calibri" panose="020F0502020204030204" pitchFamily="34" charset="0"/>
              <a:ea typeface="Calibri" panose="020F0502020204030204" pitchFamily="34" charset="0"/>
              <a:cs typeface="Mangal" panose="02040503050203030202" pitchFamily="18" charset="0"/>
            </a:endParaRPr>
          </a:p>
          <a:p>
            <a:pPr marL="0" indent="0" algn="ctr">
              <a:spcAft>
                <a:spcPts val="1000"/>
              </a:spcAft>
              <a:buNone/>
            </a:pPr>
            <a:r>
              <a:rPr lang="en-IN" sz="2000" b="1" i="1" dirty="0">
                <a:effectLst/>
                <a:latin typeface="Times New Roman" panose="02020603050405020304" pitchFamily="18" charset="0"/>
                <a:ea typeface="Times New Roman" panose="02020603050405020304" pitchFamily="18" charset="0"/>
                <a:cs typeface="Mangal" panose="02040503050203030202" pitchFamily="18" charset="0"/>
              </a:rPr>
              <a:t>UMS Navigation --- LMS </a:t>
            </a:r>
            <a:r>
              <a:rPr lang="en-IN" sz="2000" b="1" i="1"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lang="en-IN" sz="2000" b="1" i="1" dirty="0">
                <a:effectLst/>
                <a:latin typeface="Times New Roman" panose="02020603050405020304" pitchFamily="18" charset="0"/>
                <a:ea typeface="Times New Roman" panose="02020603050405020304" pitchFamily="18" charset="0"/>
                <a:cs typeface="Mangal" panose="02040503050203030202" pitchFamily="18" charset="0"/>
              </a:rPr>
              <a:t>  EDU Revolution</a:t>
            </a:r>
            <a:r>
              <a:rPr lang="en-US" sz="2000" b="1" i="1" dirty="0">
                <a:effectLst/>
                <a:latin typeface="Times New Roman" panose="02020603050405020304" pitchFamily="18" charset="0"/>
                <a:ea typeface="Times New Roman" panose="02020603050405020304" pitchFamily="18" charset="0"/>
                <a:cs typeface="Mangal" panose="02040503050203030202" pitchFamily="18" charset="0"/>
              </a:rPr>
              <a:t>: BE THE CHANGE</a:t>
            </a:r>
          </a:p>
          <a:p>
            <a:pPr marL="0" indent="0" algn="ctr">
              <a:spcAft>
                <a:spcPts val="1000"/>
              </a:spcAft>
              <a:buNone/>
            </a:pPr>
            <a:endParaRPr lang="en-IN" sz="2000" i="1" dirty="0">
              <a:effectLst/>
              <a:latin typeface="Calibri" panose="020F0502020204030204" pitchFamily="34" charset="0"/>
              <a:ea typeface="Calibri" panose="020F0502020204030204" pitchFamily="34" charset="0"/>
              <a:cs typeface="Mangal" panose="02040503050203030202" pitchFamily="18" charset="0"/>
            </a:endParaRPr>
          </a:p>
          <a:p>
            <a:pPr>
              <a:spcAft>
                <a:spcPts val="1000"/>
              </a:spcAft>
            </a:pPr>
            <a:r>
              <a:rPr lang="en-IN" sz="2200" dirty="0">
                <a:effectLst/>
                <a:latin typeface="Times New Roman" panose="02020603050405020304" pitchFamily="18" charset="0"/>
                <a:ea typeface="Times New Roman" panose="02020603050405020304" pitchFamily="18" charset="0"/>
                <a:cs typeface="Mangal" panose="02040503050203030202" pitchFamily="18" charset="0"/>
              </a:rPr>
              <a:t>In case of any query in this regard the student can approach for resolution through RMS at the following path:</a:t>
            </a:r>
            <a:endParaRPr lang="en-IN" sz="2200" dirty="0">
              <a:effectLst/>
              <a:latin typeface="Calibri" panose="020F0502020204030204" pitchFamily="34" charset="0"/>
              <a:ea typeface="Calibri" panose="020F0502020204030204" pitchFamily="34" charset="0"/>
              <a:cs typeface="Mangal" panose="02040503050203030202" pitchFamily="18" charset="0"/>
            </a:endParaRPr>
          </a:p>
          <a:p>
            <a:pPr marL="0" indent="0" algn="ctr">
              <a:spcAft>
                <a:spcPts val="1000"/>
              </a:spcAft>
              <a:buNone/>
            </a:pPr>
            <a:r>
              <a:rPr lang="en-IN" sz="1800" b="1" i="1" dirty="0">
                <a:effectLst/>
                <a:latin typeface="Times New Roman" panose="02020603050405020304" pitchFamily="18" charset="0"/>
                <a:ea typeface="Times New Roman" panose="02020603050405020304" pitchFamily="18" charset="0"/>
                <a:cs typeface="Mangal" panose="02040503050203030202" pitchFamily="18" charset="0"/>
              </a:rPr>
              <a:t>UMS Navigation--- Relationship management system </a:t>
            </a:r>
            <a:r>
              <a:rPr lang="en-IN" sz="1800" b="1" i="1"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lang="en-IN" sz="1800" b="1" i="1" dirty="0">
                <a:effectLst/>
                <a:latin typeface="Times New Roman" panose="02020603050405020304" pitchFamily="18" charset="0"/>
                <a:ea typeface="Times New Roman" panose="02020603050405020304" pitchFamily="18" charset="0"/>
                <a:cs typeface="Mangal" panose="02040503050203030202" pitchFamily="18" charset="0"/>
              </a:rPr>
              <a:t> EDU Revolution</a:t>
            </a:r>
            <a:r>
              <a:rPr lang="en-US" sz="1800" b="1" i="1" dirty="0">
                <a:effectLst/>
                <a:latin typeface="Times New Roman" panose="02020603050405020304" pitchFamily="18" charset="0"/>
                <a:ea typeface="Times New Roman" panose="02020603050405020304" pitchFamily="18" charset="0"/>
                <a:cs typeface="Mangal" panose="02040503050203030202" pitchFamily="18" charset="0"/>
              </a:rPr>
              <a:t>: BE THE CHANGE</a:t>
            </a:r>
          </a:p>
          <a:p>
            <a:pPr marL="0" indent="0" algn="ctr">
              <a:spcAft>
                <a:spcPts val="1000"/>
              </a:spcAft>
              <a:buNone/>
            </a:pP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spcAft>
                <a:spcPts val="1000"/>
              </a:spcAft>
            </a:pPr>
            <a:r>
              <a:rPr lang="en-US" sz="2200" dirty="0">
                <a:effectLst/>
                <a:latin typeface="Times New Roman" panose="02020603050405020304" pitchFamily="18" charset="0"/>
                <a:ea typeface="Times New Roman" panose="02020603050405020304" pitchFamily="18" charset="0"/>
                <a:cs typeface="Mangal" panose="02040503050203030202" pitchFamily="18" charset="0"/>
              </a:rPr>
              <a:t>OR get your queries resolved  through the </a:t>
            </a:r>
            <a:r>
              <a:rPr lang="en-IN" sz="2200" b="1" dirty="0">
                <a:effectLst/>
                <a:latin typeface="Times New Roman" panose="02020603050405020304" pitchFamily="18" charset="0"/>
                <a:ea typeface="Times New Roman" panose="02020603050405020304" pitchFamily="18" charset="0"/>
                <a:cs typeface="Mangal" panose="02040503050203030202" pitchFamily="18" charset="0"/>
              </a:rPr>
              <a:t>Helpline Number: 01824-520150.</a:t>
            </a:r>
            <a:endParaRPr lang="en-IN" sz="2200" dirty="0">
              <a:effectLst/>
              <a:latin typeface="Calibri" panose="020F0502020204030204" pitchFamily="34" charset="0"/>
              <a:ea typeface="Calibri" panose="020F0502020204030204" pitchFamily="34" charset="0"/>
              <a:cs typeface="Mangal" panose="02040503050203030202" pitchFamily="18" charset="0"/>
            </a:endParaRPr>
          </a:p>
          <a:p>
            <a:endParaRPr lang="en-IN" sz="2200" dirty="0"/>
          </a:p>
        </p:txBody>
      </p:sp>
    </p:spTree>
    <p:extLst>
      <p:ext uri="{BB962C8B-B14F-4D97-AF65-F5344CB8AC3E}">
        <p14:creationId xmlns:p14="http://schemas.microsoft.com/office/powerpoint/2010/main" val="25424693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534811" y="1348646"/>
            <a:ext cx="9734551" cy="5068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algn="just" eaLnBrk="1" hangingPunct="1">
              <a:spcBef>
                <a:spcPts val="700"/>
              </a:spcBef>
              <a:buClr>
                <a:srgbClr val="000000"/>
              </a:buClr>
              <a:buSzPct val="100000"/>
              <a:buFont typeface="Arial" charset="0"/>
              <a:buNone/>
            </a:pPr>
            <a:r>
              <a:rPr lang="en-US" altLang="en-US" sz="2400" b="1" dirty="0" smtClean="0">
                <a:latin typeface="Times New Roman" panose="02020603050405020304" pitchFamily="18" charset="0"/>
                <a:cs typeface="Times New Roman" panose="02020603050405020304" pitchFamily="18" charset="0"/>
              </a:rPr>
              <a:t>Text Books:</a:t>
            </a:r>
          </a:p>
          <a:p>
            <a:pPr marL="457200" indent="-4572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MASTERING HTML, CSS &amp; JAVA SCRIPT WEB PUBLISHING by LAURA LE MAY, RAFE COLBURN, JENNIFER KYRNIN, BPB PUBLICATIONS </a:t>
            </a:r>
            <a:endParaRPr lang="en-IN" sz="24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MASTERING </a:t>
            </a:r>
            <a:r>
              <a:rPr lang="en-IN" sz="2400" dirty="0">
                <a:latin typeface="Times New Roman" panose="02020603050405020304" pitchFamily="18" charset="0"/>
                <a:cs typeface="Times New Roman" panose="02020603050405020304" pitchFamily="18" charset="0"/>
              </a:rPr>
              <a:t>HTML, CSS &amp; JAVA SCRIPT WEB PUBLISHING by LAURA LEMAY, RAFE COLBURN, JENNIFER KYRNIN, BPB PUBLICATIONS</a:t>
            </a:r>
            <a:endParaRPr lang="en-US" altLang="en-US" sz="2400" b="1" dirty="0">
              <a:latin typeface="Times New Roman" panose="02020603050405020304" pitchFamily="18" charset="0"/>
              <a:cs typeface="Times New Roman" panose="02020603050405020304" pitchFamily="18" charset="0"/>
            </a:endParaRPr>
          </a:p>
          <a:p>
            <a:pPr algn="just"/>
            <a:r>
              <a:rPr lang="en-US" altLang="en-US" sz="2400" b="1" dirty="0" smtClean="0">
                <a:latin typeface="Times New Roman" panose="02020603050405020304" pitchFamily="18" charset="0"/>
                <a:cs typeface="Times New Roman" panose="02020603050405020304" pitchFamily="18" charset="0"/>
              </a:rPr>
              <a:t>Reference Book:</a:t>
            </a:r>
          </a:p>
          <a:p>
            <a:pPr marL="457200" indent="-457200" algn="just">
              <a:spcBef>
                <a:spcPts val="700"/>
              </a:spcBef>
              <a:buClr>
                <a:srgbClr val="000000"/>
              </a:buClr>
              <a:buSzPct val="1000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ULTIMATE TAILWIND CSS HANDBOOK by KARTIK BHAT, </a:t>
            </a:r>
            <a:r>
              <a:rPr lang="en-US" sz="2400" dirty="0" err="1" smtClean="0">
                <a:latin typeface="Times New Roman" panose="02020603050405020304" pitchFamily="18" charset="0"/>
                <a:cs typeface="Times New Roman" panose="02020603050405020304" pitchFamily="18" charset="0"/>
              </a:rPr>
              <a:t>AbeBooks</a:t>
            </a:r>
            <a:endParaRPr lang="en-US" sz="2400" dirty="0" smtClean="0">
              <a:latin typeface="Times New Roman" panose="02020603050405020304" pitchFamily="18" charset="0"/>
              <a:cs typeface="Times New Roman" panose="02020603050405020304" pitchFamily="18" charset="0"/>
            </a:endParaRPr>
          </a:p>
          <a:p>
            <a:pPr marL="457200" indent="-457200" algn="just">
              <a:spcBef>
                <a:spcPts val="700"/>
              </a:spcBef>
              <a:buClr>
                <a:srgbClr val="000000"/>
              </a:buClr>
              <a:buSzPct val="1000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HTML5 </a:t>
            </a:r>
            <a:r>
              <a:rPr lang="en-US" sz="2400" dirty="0">
                <a:latin typeface="Times New Roman" panose="02020603050405020304" pitchFamily="18" charset="0"/>
                <a:cs typeface="Times New Roman" panose="02020603050405020304" pitchFamily="18" charset="0"/>
              </a:rPr>
              <a:t>BLACK BOOK by KOGENT LEARNING SOLUTIONS INC., DREAMTECH PRESS</a:t>
            </a:r>
            <a:endParaRPr lang="en-US" altLang="en-US" sz="2400" b="1" dirty="0">
              <a:latin typeface="Times New Roman" panose="02020603050405020304" pitchFamily="18" charset="0"/>
              <a:cs typeface="Times New Roman" panose="02020603050405020304" pitchFamily="18" charset="0"/>
            </a:endParaRPr>
          </a:p>
        </p:txBody>
      </p:sp>
      <p:sp>
        <p:nvSpPr>
          <p:cNvPr id="3" name="Text Box 1"/>
          <p:cNvSpPr txBox="1">
            <a:spLocks noChangeArrowheads="1"/>
          </p:cNvSpPr>
          <p:nvPr/>
        </p:nvSpPr>
        <p:spPr bwMode="auto">
          <a:xfrm>
            <a:off x="4864442" y="329214"/>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eaLnBrk="1" hangingPunct="1">
              <a:buSzPct val="100000"/>
            </a:pPr>
            <a:r>
              <a:rPr lang="en-US" altLang="en-US" sz="4800" dirty="0" smtClean="0">
                <a:solidFill>
                  <a:srgbClr val="C00000"/>
                </a:solidFill>
              </a:rPr>
              <a:t>Books</a:t>
            </a:r>
            <a:endParaRPr lang="en-US" altLang="en-US" sz="4800" dirty="0">
              <a:solidFill>
                <a:srgbClr val="C00000"/>
              </a:solidFill>
            </a:endParaRPr>
          </a:p>
        </p:txBody>
      </p:sp>
    </p:spTree>
    <p:extLst>
      <p:ext uri="{BB962C8B-B14F-4D97-AF65-F5344CB8AC3E}">
        <p14:creationId xmlns:p14="http://schemas.microsoft.com/office/powerpoint/2010/main" val="15580587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231597" y="1556104"/>
            <a:ext cx="10226554" cy="5068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marL="514350" indent="-514350">
              <a:buFont typeface="+mj-lt"/>
              <a:buAutoNum type="arabicPeriod"/>
            </a:pPr>
            <a:r>
              <a:rPr lang="en-IN" dirty="0">
                <a:latin typeface="Times New Roman" panose="02020603050405020304" pitchFamily="18" charset="0"/>
                <a:cs typeface="Times New Roman" panose="02020603050405020304" pitchFamily="18" charset="0"/>
              </a:rPr>
              <a:t>https://www.w3schools.com/Html</a:t>
            </a:r>
            <a:r>
              <a:rPr lang="en-IN" dirty="0" smtClean="0">
                <a:latin typeface="Times New Roman" panose="02020603050405020304" pitchFamily="18" charset="0"/>
                <a:cs typeface="Times New Roman" panose="02020603050405020304" pitchFamily="18" charset="0"/>
              </a:rPr>
              <a:t>/.</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https://www.w3schools.com/css</a:t>
            </a:r>
            <a:r>
              <a:rPr lang="en-US" dirty="0" smtClean="0">
                <a:latin typeface="Times New Roman" panose="02020603050405020304" pitchFamily="18" charset="0"/>
                <a:cs typeface="Times New Roman" panose="02020603050405020304" pitchFamily="18" charset="0"/>
              </a:rPr>
              <a:t>/.</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https://tailwindcss.com/docs/installation	</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https://www.w3schools.com/js/	</a:t>
            </a:r>
            <a:endParaRPr lang="en-US" dirty="0" smtClean="0">
              <a:latin typeface="Times New Roman" panose="02020603050405020304" pitchFamily="18" charset="0"/>
              <a:cs typeface="Times New Roman" panose="02020603050405020304" pitchFamily="18" charset="0"/>
            </a:endParaRP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https://www.w3schools.com/js/js_htmldom.asp	</a:t>
            </a:r>
            <a:r>
              <a:rPr lang="en-US" dirty="0" smtClean="0">
                <a:latin typeface="Times New Roman" panose="02020603050405020304" pitchFamily="18" charset="0"/>
                <a:cs typeface="Times New Roman" panose="02020603050405020304" pitchFamily="18" charset="0"/>
              </a:rPr>
              <a:t>.</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https://jquery.com/	</a:t>
            </a:r>
            <a:r>
              <a:rPr lang="en-US" dirty="0" smtClean="0">
                <a:latin typeface="Times New Roman" panose="02020603050405020304" pitchFamily="18" charset="0"/>
                <a:cs typeface="Times New Roman" panose="02020603050405020304" pitchFamily="18" charset="0"/>
              </a:rPr>
              <a:t>.</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https://</a:t>
            </a:r>
            <a:r>
              <a:rPr lang="en-US" dirty="0" smtClean="0">
                <a:latin typeface="Times New Roman" panose="02020603050405020304" pitchFamily="18" charset="0"/>
                <a:cs typeface="Times New Roman" panose="02020603050405020304" pitchFamily="18" charset="0"/>
              </a:rPr>
              <a:t>www.w3schools.com/jquery/default.asp.</a:t>
            </a:r>
          </a:p>
          <a:p>
            <a:pPr marL="514350" indent="-514350">
              <a:buFont typeface="+mj-lt"/>
              <a:buAutoNum type="arabicPeriod"/>
            </a:pPr>
            <a:r>
              <a:rPr lang="en-US" dirty="0" smtClean="0">
                <a:latin typeface="Times New Roman" panose="02020603050405020304" pitchFamily="18" charset="0"/>
                <a:cs typeface="Times New Roman" panose="02020603050405020304" pitchFamily="18" charset="0"/>
              </a:rPr>
              <a:t>https</a:t>
            </a:r>
            <a:r>
              <a:rPr lang="en-US" dirty="0">
                <a:latin typeface="Times New Roman" panose="02020603050405020304" pitchFamily="18" charset="0"/>
                <a:cs typeface="Times New Roman" panose="02020603050405020304" pitchFamily="18" charset="0"/>
              </a:rPr>
              <a:t>://docs.github.com/en/get-started/using-git/pushing-commits-to-a-remote-repository	</a:t>
            </a:r>
            <a:endParaRPr lang="en-US" dirty="0">
              <a:latin typeface="Times New Roman" panose="02020603050405020304" pitchFamily="18" charset="0"/>
              <a:cs typeface="Times New Roman" panose="02020603050405020304" pitchFamily="18" charset="0"/>
            </a:endParaRPr>
          </a:p>
        </p:txBody>
      </p:sp>
      <p:sp>
        <p:nvSpPr>
          <p:cNvPr id="3" name="Text Box 1"/>
          <p:cNvSpPr txBox="1">
            <a:spLocks noChangeArrowheads="1"/>
          </p:cNvSpPr>
          <p:nvPr/>
        </p:nvSpPr>
        <p:spPr bwMode="auto">
          <a:xfrm>
            <a:off x="2641360" y="413104"/>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eaLnBrk="1" hangingPunct="1">
              <a:buSzPct val="100000"/>
            </a:pPr>
            <a:r>
              <a:rPr lang="en-US" altLang="en-US" sz="4800" dirty="0" smtClean="0">
                <a:solidFill>
                  <a:srgbClr val="C00000"/>
                </a:solidFill>
              </a:rPr>
              <a:t>Online Education Resources</a:t>
            </a:r>
            <a:endParaRPr lang="en-US" altLang="en-US" sz="4800" dirty="0">
              <a:solidFill>
                <a:srgbClr val="C00000"/>
              </a:solidFill>
            </a:endParaRPr>
          </a:p>
        </p:txBody>
      </p:sp>
    </p:spTree>
    <p:extLst>
      <p:ext uri="{BB962C8B-B14F-4D97-AF65-F5344CB8AC3E}">
        <p14:creationId xmlns:p14="http://schemas.microsoft.com/office/powerpoint/2010/main" val="24131396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1">
            <a:extLst>
              <a:ext uri="{FF2B5EF4-FFF2-40B4-BE49-F238E27FC236}">
                <a16:creationId xmlns:a16="http://schemas.microsoft.com/office/drawing/2014/main" id="{D9DA55BF-A0EB-48F7-8105-14328231D365}"/>
              </a:ext>
            </a:extLst>
          </p:cNvPr>
          <p:cNvSpPr txBox="1">
            <a:spLocks noChangeArrowheads="1"/>
          </p:cNvSpPr>
          <p:nvPr/>
        </p:nvSpPr>
        <p:spPr bwMode="auto">
          <a:xfrm>
            <a:off x="1425788" y="4076700"/>
            <a:ext cx="8538344"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88"/>
              </a:spcBef>
              <a:spcAft>
                <a:spcPts val="88"/>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88"/>
              </a:spcBef>
              <a:spcAft>
                <a:spcPts val="88"/>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88"/>
              </a:spcBef>
              <a:spcAft>
                <a:spcPts val="88"/>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88"/>
              </a:spcBef>
              <a:spcAft>
                <a:spcPts val="88"/>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Arial" panose="020B0604020202020204" pitchFamily="34" charset="0"/>
                <a:cs typeface="Arial" panose="020B0604020202020204" pitchFamily="34" charset="0"/>
              </a:defRPr>
            </a:lvl9pPr>
          </a:lstStyle>
          <a:p>
            <a:pPr algn="r" eaLnBrk="1" hangingPunct="1">
              <a:buClrTx/>
              <a:buFontTx/>
              <a:buNone/>
            </a:pPr>
            <a:r>
              <a:rPr lang="en-US" altLang="en-US" sz="3600" dirty="0">
                <a:solidFill>
                  <a:srgbClr val="C00000"/>
                </a:solidFill>
                <a:latin typeface="Times New Roman" panose="02020603050405020304" pitchFamily="18" charset="0"/>
                <a:cs typeface="Times New Roman" panose="02020603050405020304" pitchFamily="18" charset="0"/>
              </a:rPr>
              <a:t>Next Class: </a:t>
            </a:r>
            <a:r>
              <a:rPr lang="en-US" altLang="en-US" sz="3600" dirty="0" smtClean="0">
                <a:solidFill>
                  <a:srgbClr val="C00000"/>
                </a:solidFill>
                <a:latin typeface="Times New Roman" panose="02020603050405020304" pitchFamily="18" charset="0"/>
                <a:cs typeface="Times New Roman" panose="02020603050405020304" pitchFamily="18" charset="0"/>
              </a:rPr>
              <a:t>Introduction </a:t>
            </a:r>
            <a:r>
              <a:rPr lang="en-US" altLang="en-US" sz="3600" dirty="0" smtClean="0">
                <a:solidFill>
                  <a:srgbClr val="C00000"/>
                </a:solidFill>
                <a:latin typeface="Times New Roman" panose="02020603050405020304" pitchFamily="18" charset="0"/>
                <a:cs typeface="Times New Roman" panose="02020603050405020304" pitchFamily="18" charset="0"/>
              </a:rPr>
              <a:t>HTML  and CSS</a:t>
            </a:r>
            <a:endParaRPr lang="en-US" altLang="en-US" sz="3600" dirty="0">
              <a:solidFill>
                <a:srgbClr val="C00000"/>
              </a:solidFill>
              <a:latin typeface="Times New Roman" panose="02020603050405020304" pitchFamily="18" charset="0"/>
              <a:cs typeface="Times New Roman" panose="02020603050405020304" pitchFamily="18" charset="0"/>
            </a:endParaRPr>
          </a:p>
        </p:txBody>
      </p:sp>
      <p:sp>
        <p:nvSpPr>
          <p:cNvPr id="29698" name="Line 2">
            <a:extLst>
              <a:ext uri="{FF2B5EF4-FFF2-40B4-BE49-F238E27FC236}">
                <a16:creationId xmlns:a16="http://schemas.microsoft.com/office/drawing/2014/main" id="{CC7DCF0F-4EDC-466B-BE4C-A30C41E96A44}"/>
              </a:ext>
            </a:extLst>
          </p:cNvPr>
          <p:cNvSpPr>
            <a:spLocks noChangeShapeType="1"/>
          </p:cNvSpPr>
          <p:nvPr/>
        </p:nvSpPr>
        <p:spPr bwMode="auto">
          <a:xfrm>
            <a:off x="2279650" y="4076700"/>
            <a:ext cx="7056438" cy="1588"/>
          </a:xfrm>
          <a:prstGeom prst="line">
            <a:avLst/>
          </a:prstGeom>
          <a:noFill/>
          <a:ln w="38160" cap="flat">
            <a:solidFill>
              <a:srgbClr val="F79646"/>
            </a:solidFill>
            <a:miter lim="800000"/>
            <a:headEnd/>
            <a:tailEnd/>
          </a:ln>
          <a:effectLst>
            <a:outerShdw dist="23040" dir="5400000" algn="ctr" rotWithShape="0">
              <a:srgbClr val="000000">
                <a:alpha val="35036"/>
              </a:srgbClr>
            </a:outerShdw>
          </a:effectLst>
          <a:extLst>
            <a:ext uri="{909E8E84-426E-40DD-AFC4-6F175D3DCCD1}">
              <a14:hiddenFill xmlns:a14="http://schemas.microsoft.com/office/drawing/2010/main">
                <a:noFill/>
              </a14:hiddenFill>
            </a:ext>
          </a:extLst>
        </p:spPr>
        <p:txBody>
          <a:bodyPr/>
          <a:lstStyle/>
          <a:p>
            <a:endParaRPr lang="en-US"/>
          </a:p>
        </p:txBody>
      </p:sp>
      <p:pic>
        <p:nvPicPr>
          <p:cNvPr id="29699" name="Picture 3">
            <a:extLst>
              <a:ext uri="{FF2B5EF4-FFF2-40B4-BE49-F238E27FC236}">
                <a16:creationId xmlns:a16="http://schemas.microsoft.com/office/drawing/2014/main" id="{FEF10031-3499-4D4E-8CD3-0AF2E25123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9651" y="636589"/>
            <a:ext cx="1808163" cy="32972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25411784"/>
      </p:ext>
    </p:extLst>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06A8653B-1926-44F9-8C3D-E6695EE488A8}"/>
              </a:ext>
            </a:extLst>
          </p:cNvPr>
          <p:cNvSpPr>
            <a:spLocks noGrp="1"/>
          </p:cNvSpPr>
          <p:nvPr>
            <p:ph type="title" idx="4294967295"/>
          </p:nvPr>
        </p:nvSpPr>
        <p:spPr>
          <a:xfrm>
            <a:off x="1524000" y="274638"/>
            <a:ext cx="8229600" cy="1143000"/>
          </a:xfrm>
        </p:spPr>
        <p:txBody>
          <a:bodyPr/>
          <a:lstStyle/>
          <a:p>
            <a:pPr eaLnBrk="1" hangingPunct="1"/>
            <a:r>
              <a:rPr lang="en-US" altLang="en-US" sz="4800">
                <a:solidFill>
                  <a:srgbClr val="C00000"/>
                </a:solidFill>
                <a:latin typeface="Times New Roman" panose="02020603050405020304" pitchFamily="18" charset="0"/>
                <a:cs typeface="Times New Roman" panose="02020603050405020304" pitchFamily="18" charset="0"/>
              </a:rPr>
              <a:t>Mission</a:t>
            </a:r>
            <a:endParaRPr lang="en-IN" altLang="en-US" sz="4800">
              <a:solidFill>
                <a:srgbClr val="C00000"/>
              </a:solidFill>
              <a:latin typeface="Times New Roman" panose="02020603050405020304" pitchFamily="18" charset="0"/>
              <a:cs typeface="Times New Roman" panose="02020603050405020304" pitchFamily="18" charset="0"/>
            </a:endParaRPr>
          </a:p>
        </p:txBody>
      </p:sp>
      <p:sp>
        <p:nvSpPr>
          <p:cNvPr id="13315" name="Content Placeholder 2">
            <a:extLst>
              <a:ext uri="{FF2B5EF4-FFF2-40B4-BE49-F238E27FC236}">
                <a16:creationId xmlns:a16="http://schemas.microsoft.com/office/drawing/2014/main" id="{3F642D77-310D-4D79-800C-57CBD8573F8E}"/>
              </a:ext>
            </a:extLst>
          </p:cNvPr>
          <p:cNvSpPr>
            <a:spLocks noGrp="1"/>
          </p:cNvSpPr>
          <p:nvPr>
            <p:ph idx="4294967295"/>
          </p:nvPr>
        </p:nvSpPr>
        <p:spPr>
          <a:xfrm>
            <a:off x="840259" y="1539189"/>
            <a:ext cx="10198443" cy="5068888"/>
          </a:xfrm>
        </p:spPr>
        <p:txBody>
          <a:bodyPr/>
          <a:lstStyle/>
          <a:p>
            <a:pPr algn="just" eaLnBrk="1" hangingPunct="1">
              <a:defRPr/>
            </a:pPr>
            <a:r>
              <a:rPr lang="en-US" altLang="en-US" dirty="0">
                <a:latin typeface="Times New Roman" panose="02020603050405020304" pitchFamily="18" charset="0"/>
                <a:cs typeface="Times New Roman" panose="02020603050405020304" pitchFamily="18" charset="0"/>
              </a:rPr>
              <a:t>To build computational skills through hands-on and practice-based learning with measurable outcomes.</a:t>
            </a:r>
          </a:p>
          <a:p>
            <a:pPr algn="just" eaLnBrk="1" hangingPunct="1">
              <a:defRPr/>
            </a:pPr>
            <a:r>
              <a:rPr lang="en-US" altLang="en-US" dirty="0">
                <a:latin typeface="Times New Roman" panose="02020603050405020304" pitchFamily="18" charset="0"/>
                <a:cs typeface="Times New Roman" panose="02020603050405020304" pitchFamily="18" charset="0"/>
              </a:rPr>
              <a:t>To establish a strong connect with industry for in-demand technology driven curriculum.</a:t>
            </a:r>
          </a:p>
          <a:p>
            <a:pPr algn="just" eaLnBrk="1" hangingPunct="1">
              <a:defRPr/>
            </a:pPr>
            <a:r>
              <a:rPr lang="en-US" altLang="en-US" dirty="0">
                <a:latin typeface="Times New Roman" panose="02020603050405020304" pitchFamily="18" charset="0"/>
                <a:cs typeface="Times New Roman" panose="02020603050405020304" pitchFamily="18" charset="0"/>
              </a:rPr>
              <a:t>To build the infrastructure for meaningful research around societal problems.</a:t>
            </a:r>
          </a:p>
          <a:p>
            <a:pPr algn="just" eaLnBrk="1" hangingPunct="1">
              <a:defRPr/>
            </a:pPr>
            <a:r>
              <a:rPr lang="en-US" altLang="en-US" dirty="0">
                <a:latin typeface="Times New Roman" panose="02020603050405020304" pitchFamily="18" charset="0"/>
                <a:cs typeface="Times New Roman" panose="02020603050405020304" pitchFamily="18" charset="0"/>
              </a:rPr>
              <a:t>To nurture future leaders through research-infused education and lifelong learning.</a:t>
            </a:r>
          </a:p>
          <a:p>
            <a:pPr algn="just" eaLnBrk="1" hangingPunct="1">
              <a:defRPr/>
            </a:pPr>
            <a:r>
              <a:rPr lang="en-US" altLang="en-US" dirty="0">
                <a:latin typeface="Times New Roman" panose="02020603050405020304" pitchFamily="18" charset="0"/>
                <a:cs typeface="Times New Roman" panose="02020603050405020304" pitchFamily="18" charset="0"/>
              </a:rPr>
              <a:t>To create smart and ethical professionals and entrepreneurs who are recognized globally</a:t>
            </a:r>
          </a:p>
          <a:p>
            <a:pPr marL="0" indent="0">
              <a:buNone/>
              <a:defRPr/>
            </a:pPr>
            <a:endParaRPr lang="en-US" altLang="en-US" b="1" dirty="0">
              <a:solidFill>
                <a:srgbClr val="FF000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3062835D-A05D-46AC-B1B5-CF83024E171C}"/>
              </a:ext>
            </a:extLst>
          </p:cNvPr>
          <p:cNvCxnSpPr/>
          <p:nvPr/>
        </p:nvCxnSpPr>
        <p:spPr>
          <a:xfrm>
            <a:off x="2163764" y="1295400"/>
            <a:ext cx="7056437"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423991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9BDF5B0D-8557-4374-9CB4-3CE4FA05BF9E}"/>
              </a:ext>
            </a:extLst>
          </p:cNvPr>
          <p:cNvSpPr>
            <a:spLocks noGrp="1"/>
          </p:cNvSpPr>
          <p:nvPr>
            <p:ph type="title" idx="4294967295"/>
          </p:nvPr>
        </p:nvSpPr>
        <p:spPr>
          <a:xfrm>
            <a:off x="1754832" y="116632"/>
            <a:ext cx="8229600" cy="1143000"/>
          </a:xfrm>
        </p:spPr>
        <p:txBody>
          <a:bodyPr>
            <a:normAutofit/>
          </a:bodyPr>
          <a:lstStyle/>
          <a:p>
            <a:pPr eaLnBrk="1" hangingPunct="1"/>
            <a:r>
              <a:rPr lang="en-IN" altLang="en-US" sz="3600" dirty="0">
                <a:solidFill>
                  <a:srgbClr val="C00000"/>
                </a:solidFill>
                <a:latin typeface="Times New Roman" panose="02020603050405020304" pitchFamily="18" charset="0"/>
                <a:cs typeface="Times New Roman" panose="02020603050405020304" pitchFamily="18" charset="0"/>
              </a:rPr>
              <a:t>Revised Bloom’s Taxonomy</a:t>
            </a:r>
          </a:p>
        </p:txBody>
      </p:sp>
      <p:cxnSp>
        <p:nvCxnSpPr>
          <p:cNvPr id="4" name="Straight Connector 3">
            <a:extLst>
              <a:ext uri="{FF2B5EF4-FFF2-40B4-BE49-F238E27FC236}">
                <a16:creationId xmlns:a16="http://schemas.microsoft.com/office/drawing/2014/main" id="{C7CC612D-7FE1-4E89-BB62-1304934B5660}"/>
              </a:ext>
            </a:extLst>
          </p:cNvPr>
          <p:cNvCxnSpPr>
            <a:cxnSpLocks/>
          </p:cNvCxnSpPr>
          <p:nvPr/>
        </p:nvCxnSpPr>
        <p:spPr>
          <a:xfrm>
            <a:off x="2751138" y="1052736"/>
            <a:ext cx="7017270" cy="0"/>
          </a:xfrm>
          <a:prstGeom prst="line">
            <a:avLst/>
          </a:prstGeom>
        </p:spPr>
        <p:style>
          <a:lnRef idx="3">
            <a:schemeClr val="accent6"/>
          </a:lnRef>
          <a:fillRef idx="0">
            <a:schemeClr val="accent6"/>
          </a:fillRef>
          <a:effectRef idx="2">
            <a:schemeClr val="accent6"/>
          </a:effectRef>
          <a:fontRef idx="minor">
            <a:schemeClr val="tx1"/>
          </a:fontRef>
        </p:style>
      </p:cxnSp>
      <p:sp>
        <p:nvSpPr>
          <p:cNvPr id="3" name="TextBox 2">
            <a:extLst>
              <a:ext uri="{FF2B5EF4-FFF2-40B4-BE49-F238E27FC236}">
                <a16:creationId xmlns:a16="http://schemas.microsoft.com/office/drawing/2014/main" id="{5A1903AE-A27E-45E9-A17D-BE8B982120B7}"/>
              </a:ext>
            </a:extLst>
          </p:cNvPr>
          <p:cNvSpPr txBox="1"/>
          <p:nvPr/>
        </p:nvSpPr>
        <p:spPr>
          <a:xfrm>
            <a:off x="321448" y="1622427"/>
            <a:ext cx="9662984" cy="5078313"/>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Bloom's Taxonomy is a framework for categorizing educational goals, It is widely used by educators to create learning objectives, assessments, and activities that encourage higher-order thinking. The taxonomy is typically represented as a hierarchical model with six levels:</a:t>
            </a:r>
          </a:p>
          <a:p>
            <a:pPr algn="just"/>
            <a:endParaRPr lang="en-US" dirty="0">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buFontTx/>
              <a:buChar char="•"/>
            </a:pPr>
            <a:r>
              <a:rPr lang="en-US" altLang="en-US" b="1" dirty="0">
                <a:latin typeface="Times New Roman" panose="02020603050405020304" pitchFamily="18" charset="0"/>
                <a:cs typeface="Times New Roman" panose="02020603050405020304" pitchFamily="18" charset="0"/>
              </a:rPr>
              <a:t>Remembering</a:t>
            </a:r>
            <a:r>
              <a:rPr lang="en-US" altLang="en-US" dirty="0">
                <a:latin typeface="Times New Roman" panose="02020603050405020304" pitchFamily="18" charset="0"/>
                <a:cs typeface="Times New Roman" panose="02020603050405020304" pitchFamily="18" charset="0"/>
              </a:rPr>
              <a:t>: Recalling facts and basic concepts.</a:t>
            </a:r>
          </a:p>
          <a:p>
            <a:pPr algn="just"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Example: Define, list, memorize, repeat, state.</a:t>
            </a:r>
          </a:p>
          <a:p>
            <a:pPr algn="just" eaLnBrk="0" fontAlgn="base" hangingPunct="0">
              <a:spcBef>
                <a:spcPct val="0"/>
              </a:spcBef>
              <a:spcAft>
                <a:spcPct val="0"/>
              </a:spcAft>
              <a:buFontTx/>
              <a:buChar char="•"/>
            </a:pPr>
            <a:r>
              <a:rPr lang="en-US" altLang="en-US" b="1" dirty="0">
                <a:latin typeface="Times New Roman" panose="02020603050405020304" pitchFamily="18" charset="0"/>
                <a:cs typeface="Times New Roman" panose="02020603050405020304" pitchFamily="18" charset="0"/>
              </a:rPr>
              <a:t>Understanding</a:t>
            </a:r>
            <a:r>
              <a:rPr lang="en-US" altLang="en-US" dirty="0">
                <a:latin typeface="Times New Roman" panose="02020603050405020304" pitchFamily="18" charset="0"/>
                <a:cs typeface="Times New Roman" panose="02020603050405020304" pitchFamily="18" charset="0"/>
              </a:rPr>
              <a:t>: Explaining ideas or concepts.</a:t>
            </a:r>
          </a:p>
          <a:p>
            <a:pPr algn="just"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Example: Describe, explain, interpret, summarize, classify.</a:t>
            </a:r>
          </a:p>
          <a:p>
            <a:pPr algn="just" eaLnBrk="0" fontAlgn="base" hangingPunct="0">
              <a:spcBef>
                <a:spcPct val="0"/>
              </a:spcBef>
              <a:spcAft>
                <a:spcPct val="0"/>
              </a:spcAft>
              <a:buFontTx/>
              <a:buChar char="•"/>
            </a:pPr>
            <a:r>
              <a:rPr lang="en-US" altLang="en-US" b="1" dirty="0">
                <a:latin typeface="Times New Roman" panose="02020603050405020304" pitchFamily="18" charset="0"/>
                <a:cs typeface="Times New Roman" panose="02020603050405020304" pitchFamily="18" charset="0"/>
              </a:rPr>
              <a:t>Applying</a:t>
            </a:r>
            <a:r>
              <a:rPr lang="en-US" altLang="en-US" dirty="0">
                <a:latin typeface="Times New Roman" panose="02020603050405020304" pitchFamily="18" charset="0"/>
                <a:cs typeface="Times New Roman" panose="02020603050405020304" pitchFamily="18" charset="0"/>
              </a:rPr>
              <a:t>: Using information in new situations.</a:t>
            </a:r>
          </a:p>
          <a:p>
            <a:pPr algn="just"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Example: Use, execute, implement, demonstrate, solve.</a:t>
            </a:r>
          </a:p>
          <a:p>
            <a:pPr algn="just" eaLnBrk="0" fontAlgn="base" hangingPunct="0">
              <a:spcBef>
                <a:spcPct val="0"/>
              </a:spcBef>
              <a:spcAft>
                <a:spcPct val="0"/>
              </a:spcAft>
              <a:buFontTx/>
              <a:buChar char="•"/>
            </a:pPr>
            <a:r>
              <a:rPr lang="en-US" altLang="en-US" b="1" dirty="0">
                <a:latin typeface="Times New Roman" panose="02020603050405020304" pitchFamily="18" charset="0"/>
                <a:cs typeface="Times New Roman" panose="02020603050405020304" pitchFamily="18" charset="0"/>
              </a:rPr>
              <a:t>Analyzing</a:t>
            </a:r>
            <a:r>
              <a:rPr lang="en-US" altLang="en-US" dirty="0">
                <a:latin typeface="Times New Roman" panose="02020603050405020304" pitchFamily="18" charset="0"/>
                <a:cs typeface="Times New Roman" panose="02020603050405020304" pitchFamily="18" charset="0"/>
              </a:rPr>
              <a:t>: Breaking information into parts to explore understandings and relationships.</a:t>
            </a:r>
          </a:p>
          <a:p>
            <a:pPr algn="just"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Example: Compare, contrast, examine, test, differentiate.</a:t>
            </a:r>
          </a:p>
          <a:p>
            <a:pPr algn="just" eaLnBrk="0" fontAlgn="base" hangingPunct="0">
              <a:spcBef>
                <a:spcPct val="0"/>
              </a:spcBef>
              <a:spcAft>
                <a:spcPct val="0"/>
              </a:spcAft>
              <a:buFontTx/>
              <a:buChar char="•"/>
            </a:pPr>
            <a:r>
              <a:rPr lang="en-US" altLang="en-US" b="1" dirty="0">
                <a:latin typeface="Times New Roman" panose="02020603050405020304" pitchFamily="18" charset="0"/>
                <a:cs typeface="Times New Roman" panose="02020603050405020304" pitchFamily="18" charset="0"/>
              </a:rPr>
              <a:t>Evaluating</a:t>
            </a:r>
            <a:r>
              <a:rPr lang="en-US" altLang="en-US" dirty="0">
                <a:latin typeface="Times New Roman" panose="02020603050405020304" pitchFamily="18" charset="0"/>
                <a:cs typeface="Times New Roman" panose="02020603050405020304" pitchFamily="18" charset="0"/>
              </a:rPr>
              <a:t>: Justifying a decision or course of action.</a:t>
            </a:r>
          </a:p>
          <a:p>
            <a:pPr algn="just"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Example: Critique, judge, argue, support, validate.</a:t>
            </a:r>
          </a:p>
          <a:p>
            <a:pPr algn="just" eaLnBrk="0" fontAlgn="base" hangingPunct="0">
              <a:spcBef>
                <a:spcPct val="0"/>
              </a:spcBef>
              <a:spcAft>
                <a:spcPct val="0"/>
              </a:spcAft>
              <a:buFontTx/>
              <a:buChar char="•"/>
            </a:pPr>
            <a:r>
              <a:rPr lang="en-US" altLang="en-US" b="1" dirty="0">
                <a:latin typeface="Times New Roman" panose="02020603050405020304" pitchFamily="18" charset="0"/>
                <a:cs typeface="Times New Roman" panose="02020603050405020304" pitchFamily="18" charset="0"/>
              </a:rPr>
              <a:t>Creating</a:t>
            </a:r>
            <a:r>
              <a:rPr lang="en-US" altLang="en-US" dirty="0">
                <a:latin typeface="Times New Roman" panose="02020603050405020304" pitchFamily="18" charset="0"/>
                <a:cs typeface="Times New Roman" panose="02020603050405020304" pitchFamily="18" charset="0"/>
              </a:rPr>
              <a:t>: Producing new or original work.</a:t>
            </a:r>
          </a:p>
          <a:p>
            <a:pPr algn="just"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Example: Design, construct, plan, produce, invent.</a:t>
            </a:r>
          </a:p>
          <a:p>
            <a:pPr algn="just" eaLnBrk="0" fontAlgn="base" hangingPunct="0">
              <a:spcBef>
                <a:spcPct val="0"/>
              </a:spcBef>
              <a:spcAft>
                <a:spcPct val="0"/>
              </a:spcAft>
            </a:pPr>
            <a:endParaRPr lang="en-US" alt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pic>
        <p:nvPicPr>
          <p:cNvPr id="1028" name="Picture 4" descr="Using Bloom's Taxonomy to Write Effective Learning Outcomes | Teaching  Innovation and Pedagogical Support">
            <a:extLst>
              <a:ext uri="{FF2B5EF4-FFF2-40B4-BE49-F238E27FC236}">
                <a16:creationId xmlns:a16="http://schemas.microsoft.com/office/drawing/2014/main" id="{20417745-57D8-4D0A-8C83-B2D6BB480D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56822" y="4161583"/>
            <a:ext cx="3369275" cy="2486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4503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
          <p:cNvSpPr txBox="1">
            <a:spLocks noChangeArrowheads="1"/>
          </p:cNvSpPr>
          <p:nvPr/>
        </p:nvSpPr>
        <p:spPr bwMode="auto">
          <a:xfrm>
            <a:off x="1981200" y="18864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eaLnBrk="1" hangingPunct="1">
              <a:buSzPct val="100000"/>
            </a:pPr>
            <a:r>
              <a:rPr lang="en-US" altLang="en-US" sz="4800" dirty="0">
                <a:solidFill>
                  <a:srgbClr val="C00000"/>
                </a:solidFill>
              </a:rPr>
              <a:t>Course outcome</a:t>
            </a:r>
          </a:p>
        </p:txBody>
      </p:sp>
      <p:sp>
        <p:nvSpPr>
          <p:cNvPr id="22531" name="Line 2"/>
          <p:cNvSpPr>
            <a:spLocks noChangeShapeType="1"/>
          </p:cNvSpPr>
          <p:nvPr/>
        </p:nvSpPr>
        <p:spPr bwMode="auto">
          <a:xfrm>
            <a:off x="2135189" y="1268414"/>
            <a:ext cx="7056437" cy="1587"/>
          </a:xfrm>
          <a:prstGeom prst="line">
            <a:avLst/>
          </a:prstGeom>
          <a:noFill/>
          <a:ln w="38160">
            <a:solidFill>
              <a:srgbClr val="F79646"/>
            </a:solidFill>
            <a:miter lim="800000"/>
            <a:headEnd/>
            <a:tailEnd/>
          </a:ln>
          <a:effectLst>
            <a:outerShdw dist="23040" dir="5400000" algn="ctr" rotWithShape="0">
              <a:srgbClr val="000000">
                <a:alpha val="35036"/>
              </a:srgbClr>
            </a:outerShdw>
          </a:effectLst>
          <a:extLst>
            <a:ext uri="{909E8E84-426E-40DD-AFC4-6F175D3DCCD1}">
              <a14:hiddenFill xmlns:a14="http://schemas.microsoft.com/office/drawing/2010/main">
                <a:noFill/>
              </a14:hiddenFill>
            </a:ext>
          </a:extLst>
        </p:spPr>
        <p:txBody>
          <a:bodyPr/>
          <a:lstStyle/>
          <a:p>
            <a:endParaRPr lang="en-IN"/>
          </a:p>
        </p:txBody>
      </p:sp>
      <p:sp>
        <p:nvSpPr>
          <p:cNvPr id="22533" name="Rectangle 4"/>
          <p:cNvSpPr>
            <a:spLocks noChangeArrowheads="1"/>
          </p:cNvSpPr>
          <p:nvPr/>
        </p:nvSpPr>
        <p:spPr bwMode="auto">
          <a:xfrm>
            <a:off x="1403520" y="1826999"/>
            <a:ext cx="9223289" cy="4526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algn="just">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400" dirty="0">
                <a:solidFill>
                  <a:srgbClr val="000000"/>
                </a:solidFill>
                <a:latin typeface="Times New Roman" panose="02020603050405020304" pitchFamily="18" charset="0"/>
                <a:cs typeface="Times New Roman" panose="02020603050405020304" pitchFamily="18" charset="0"/>
              </a:rPr>
              <a:t>Through this course students should be able to: </a:t>
            </a:r>
            <a:endParaRPr lang="en-US" altLang="en-US" sz="2400" dirty="0" smtClean="0">
              <a:solidFill>
                <a:srgbClr val="000000"/>
              </a:solidFill>
              <a:latin typeface="Times New Roman" panose="02020603050405020304" pitchFamily="18" charset="0"/>
              <a:cs typeface="Times New Roman" panose="02020603050405020304" pitchFamily="18" charset="0"/>
            </a:endParaRPr>
          </a:p>
          <a:p>
            <a:pPr algn="just">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2400" dirty="0">
              <a:solidFill>
                <a:srgbClr val="000000"/>
              </a:solidFill>
              <a:latin typeface="Times New Roman" panose="02020603050405020304" pitchFamily="18" charset="0"/>
              <a:cs typeface="Times New Roman" panose="02020603050405020304" pitchFamily="18" charset="0"/>
            </a:endParaRPr>
          </a:p>
          <a:p>
            <a:pPr algn="just">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b="1" dirty="0" smtClean="0">
                <a:latin typeface="Times New Roman" panose="02020603050405020304" pitchFamily="18" charset="0"/>
                <a:cs typeface="Times New Roman" panose="02020603050405020304" pitchFamily="18" charset="0"/>
              </a:rPr>
              <a:t>CO1</a:t>
            </a:r>
            <a:r>
              <a:rPr lang="en-US" sz="2400" dirty="0" smtClean="0">
                <a:latin typeface="Times New Roman" panose="02020603050405020304" pitchFamily="18" charset="0"/>
                <a:cs typeface="Times New Roman" panose="02020603050405020304" pitchFamily="18" charset="0"/>
              </a:rPr>
              <a:t> :: apply basic HTML elements, CSS properties and Tailwind to create visually appealing web</a:t>
            </a:r>
          </a:p>
          <a:p>
            <a:pPr algn="just">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dirty="0" smtClean="0">
                <a:latin typeface="Times New Roman" panose="02020603050405020304" pitchFamily="18" charset="0"/>
                <a:cs typeface="Times New Roman" panose="02020603050405020304" pitchFamily="18" charset="0"/>
              </a:rPr>
              <a:t>pages.</a:t>
            </a:r>
          </a:p>
          <a:p>
            <a:pPr algn="just">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400" dirty="0" smtClean="0">
              <a:latin typeface="Times New Roman" panose="02020603050405020304" pitchFamily="18" charset="0"/>
              <a:cs typeface="Times New Roman" panose="02020603050405020304" pitchFamily="18" charset="0"/>
            </a:endParaRPr>
          </a:p>
          <a:p>
            <a:pPr algn="just">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b="1" dirty="0" smtClean="0">
                <a:latin typeface="Times New Roman" panose="02020603050405020304" pitchFamily="18" charset="0"/>
                <a:cs typeface="Times New Roman" panose="02020603050405020304" pitchFamily="18" charset="0"/>
              </a:rPr>
              <a:t>CO2</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create webpage using Tailwind CSS Concepts, </a:t>
            </a:r>
            <a:r>
              <a:rPr lang="en-US" sz="2400" dirty="0" err="1" smtClean="0">
                <a:latin typeface="Times New Roman" panose="02020603050405020304" pitchFamily="18" charset="0"/>
                <a:cs typeface="Times New Roman" panose="02020603050405020304" pitchFamily="18" charset="0"/>
              </a:rPr>
              <a:t>Layout,Spacing</a:t>
            </a:r>
            <a:r>
              <a:rPr lang="en-US" sz="2400" dirty="0" smtClean="0">
                <a:latin typeface="Times New Roman" panose="02020603050405020304" pitchFamily="18" charset="0"/>
                <a:cs typeface="Times New Roman" panose="02020603050405020304" pitchFamily="18" charset="0"/>
              </a:rPr>
              <a:t>, Sizing and Typography.</a:t>
            </a:r>
          </a:p>
          <a:p>
            <a:pPr algn="just">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400" dirty="0">
              <a:latin typeface="Times New Roman" panose="02020603050405020304" pitchFamily="18" charset="0"/>
              <a:cs typeface="Times New Roman" panose="02020603050405020304" pitchFamily="18" charset="0"/>
            </a:endParaRPr>
          </a:p>
          <a:p>
            <a:pPr algn="just">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b="1" dirty="0">
                <a:latin typeface="Times New Roman" panose="02020603050405020304" pitchFamily="18" charset="0"/>
                <a:cs typeface="Times New Roman" panose="02020603050405020304" pitchFamily="18" charset="0"/>
              </a:rPr>
              <a:t>CO3</a:t>
            </a:r>
            <a:r>
              <a:rPr lang="en-US" sz="2400" dirty="0">
                <a:latin typeface="Times New Roman" panose="02020603050405020304" pitchFamily="18" charset="0"/>
                <a:cs typeface="Times New Roman" panose="02020603050405020304" pitchFamily="18" charset="0"/>
              </a:rPr>
              <a:t> :: </a:t>
            </a:r>
            <a:r>
              <a:rPr lang="en-US" sz="2400" dirty="0" smtClean="0">
                <a:latin typeface="Times New Roman" panose="02020603050405020304" pitchFamily="18" charset="0"/>
                <a:cs typeface="Times New Roman" panose="02020603050405020304" pitchFamily="18" charset="0"/>
              </a:rPr>
              <a:t> understand use JavaScript variables, functions, and events to enhance user interactivity</a:t>
            </a:r>
          </a:p>
          <a:p>
            <a:pPr algn="just">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dirty="0" smtClean="0">
                <a:latin typeface="Times New Roman" panose="02020603050405020304" pitchFamily="18" charset="0"/>
                <a:cs typeface="Times New Roman" panose="02020603050405020304" pitchFamily="18" charset="0"/>
              </a:rPr>
              <a:t>on web pages.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91921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
          <p:cNvSpPr txBox="1">
            <a:spLocks noChangeArrowheads="1"/>
          </p:cNvSpPr>
          <p:nvPr/>
        </p:nvSpPr>
        <p:spPr bwMode="auto">
          <a:xfrm>
            <a:off x="1981200" y="18864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eaLnBrk="1" hangingPunct="1">
              <a:buSzPct val="100000"/>
            </a:pPr>
            <a:r>
              <a:rPr lang="en-US" altLang="en-US" sz="4800" dirty="0">
                <a:solidFill>
                  <a:srgbClr val="C00000"/>
                </a:solidFill>
              </a:rPr>
              <a:t>Course outcome</a:t>
            </a:r>
          </a:p>
        </p:txBody>
      </p:sp>
      <p:sp>
        <p:nvSpPr>
          <p:cNvPr id="22531" name="Line 2"/>
          <p:cNvSpPr>
            <a:spLocks noChangeShapeType="1"/>
          </p:cNvSpPr>
          <p:nvPr/>
        </p:nvSpPr>
        <p:spPr bwMode="auto">
          <a:xfrm>
            <a:off x="2135189" y="1268414"/>
            <a:ext cx="7056437" cy="1587"/>
          </a:xfrm>
          <a:prstGeom prst="line">
            <a:avLst/>
          </a:prstGeom>
          <a:noFill/>
          <a:ln w="38160">
            <a:solidFill>
              <a:srgbClr val="F79646"/>
            </a:solidFill>
            <a:miter lim="800000"/>
            <a:headEnd/>
            <a:tailEnd/>
          </a:ln>
          <a:effectLst>
            <a:outerShdw dist="23040" dir="5400000" algn="ctr" rotWithShape="0">
              <a:srgbClr val="000000">
                <a:alpha val="35036"/>
              </a:srgbClr>
            </a:outerShdw>
          </a:effectLst>
          <a:extLst>
            <a:ext uri="{909E8E84-426E-40DD-AFC4-6F175D3DCCD1}">
              <a14:hiddenFill xmlns:a14="http://schemas.microsoft.com/office/drawing/2010/main">
                <a:noFill/>
              </a14:hiddenFill>
            </a:ext>
          </a:extLst>
        </p:spPr>
        <p:txBody>
          <a:bodyPr/>
          <a:lstStyle/>
          <a:p>
            <a:endParaRPr lang="en-IN"/>
          </a:p>
        </p:txBody>
      </p:sp>
      <p:sp>
        <p:nvSpPr>
          <p:cNvPr id="22533" name="Rectangle 4"/>
          <p:cNvSpPr>
            <a:spLocks noChangeArrowheads="1"/>
          </p:cNvSpPr>
          <p:nvPr/>
        </p:nvSpPr>
        <p:spPr bwMode="auto">
          <a:xfrm>
            <a:off x="1658894" y="1958805"/>
            <a:ext cx="9536328" cy="378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algn="just">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400" dirty="0">
                <a:solidFill>
                  <a:srgbClr val="000000"/>
                </a:solidFill>
                <a:latin typeface="Times New Roman" panose="02020603050405020304" pitchFamily="18" charset="0"/>
                <a:cs typeface="Times New Roman" panose="02020603050405020304" pitchFamily="18" charset="0"/>
              </a:rPr>
              <a:t>Through this course students should be able to: </a:t>
            </a:r>
            <a:endParaRPr lang="en-US" altLang="en-US" sz="2400" dirty="0" smtClean="0">
              <a:solidFill>
                <a:srgbClr val="000000"/>
              </a:solidFill>
              <a:latin typeface="Times New Roman" panose="02020603050405020304" pitchFamily="18" charset="0"/>
              <a:cs typeface="Times New Roman" panose="02020603050405020304" pitchFamily="18" charset="0"/>
            </a:endParaRPr>
          </a:p>
          <a:p>
            <a:pPr algn="just">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2400" dirty="0">
              <a:solidFill>
                <a:srgbClr val="000000"/>
              </a:solidFill>
              <a:latin typeface="Times New Roman" panose="02020603050405020304" pitchFamily="18" charset="0"/>
              <a:cs typeface="Times New Roman" panose="02020603050405020304" pitchFamily="18" charset="0"/>
            </a:endParaRPr>
          </a:p>
          <a:p>
            <a:pPr algn="just">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b="1" dirty="0" smtClean="0">
                <a:latin typeface="Times New Roman" panose="02020603050405020304" pitchFamily="18" charset="0"/>
                <a:cs typeface="Times New Roman" panose="02020603050405020304" pitchFamily="18" charset="0"/>
              </a:rPr>
              <a:t>CO4</a:t>
            </a:r>
            <a:r>
              <a:rPr lang="en-US" sz="2400" dirty="0" smtClean="0">
                <a:latin typeface="Times New Roman" panose="02020603050405020304" pitchFamily="18" charset="0"/>
                <a:cs typeface="Times New Roman" panose="02020603050405020304" pitchFamily="18" charset="0"/>
              </a:rPr>
              <a:t> :: </a:t>
            </a:r>
            <a:r>
              <a:rPr lang="en-US" altLang="en-US" sz="2400" dirty="0" smtClean="0">
                <a:latin typeface="Times New Roman" panose="02020603050405020304" pitchFamily="18" charset="0"/>
                <a:cs typeface="Times New Roman" panose="02020603050405020304" pitchFamily="18" charset="0"/>
              </a:rPr>
              <a:t>evaluate HTML elements, handle events, and create dynamic web content using JavaScript and DOM.</a:t>
            </a:r>
          </a:p>
          <a:p>
            <a:pPr algn="just">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400" b="1" dirty="0" smtClean="0">
              <a:latin typeface="Times New Roman" panose="02020603050405020304" pitchFamily="18" charset="0"/>
              <a:cs typeface="Times New Roman" panose="02020603050405020304" pitchFamily="18" charset="0"/>
            </a:endParaRPr>
          </a:p>
          <a:p>
            <a:pPr algn="just">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b="1" dirty="0" smtClean="0">
                <a:latin typeface="Times New Roman" panose="02020603050405020304" pitchFamily="18" charset="0"/>
                <a:cs typeface="Times New Roman" panose="02020603050405020304" pitchFamily="18" charset="0"/>
              </a:rPr>
              <a:t>CO5</a:t>
            </a:r>
            <a:r>
              <a:rPr lang="en-US" sz="2400" dirty="0" smtClean="0">
                <a:latin typeface="Times New Roman" panose="02020603050405020304" pitchFamily="18" charset="0"/>
                <a:cs typeface="Times New Roman" panose="02020603050405020304" pitchFamily="18" charset="0"/>
              </a:rPr>
              <a:t> :: create interactive web forms and validate user input to enhance form handling.</a:t>
            </a:r>
          </a:p>
          <a:p>
            <a:pPr algn="just">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400" dirty="0" smtClean="0">
              <a:latin typeface="Times New Roman" panose="02020603050405020304" pitchFamily="18" charset="0"/>
              <a:cs typeface="Times New Roman" panose="02020603050405020304" pitchFamily="18" charset="0"/>
            </a:endParaRPr>
          </a:p>
          <a:p>
            <a:pPr algn="just">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b="1" dirty="0" smtClean="0">
                <a:latin typeface="Times New Roman" panose="02020603050405020304" pitchFamily="18" charset="0"/>
                <a:cs typeface="Times New Roman" panose="02020603050405020304" pitchFamily="18" charset="0"/>
              </a:rPr>
              <a:t>CO6</a:t>
            </a:r>
            <a:r>
              <a:rPr lang="en-US" sz="2400" dirty="0" smtClean="0">
                <a:latin typeface="Times New Roman" panose="02020603050405020304" pitchFamily="18" charset="0"/>
                <a:cs typeface="Times New Roman" panose="02020603050405020304" pitchFamily="18" charset="0"/>
              </a:rPr>
              <a:t> :: apply jQuery for efficient element manipulation and work with JSON objects for seamless data exchange.</a:t>
            </a:r>
          </a:p>
        </p:txBody>
      </p:sp>
    </p:spTree>
    <p:extLst>
      <p:ext uri="{BB962C8B-B14F-4D97-AF65-F5344CB8AC3E}">
        <p14:creationId xmlns:p14="http://schemas.microsoft.com/office/powerpoint/2010/main" val="256780636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algn="ctr" eaLnBrk="1" hangingPunct="1">
              <a:buSzPct val="100000"/>
            </a:pPr>
            <a:r>
              <a:rPr lang="en-US" altLang="en-US" sz="4400" dirty="0">
                <a:solidFill>
                  <a:srgbClr val="FF0000"/>
                </a:solidFill>
              </a:rPr>
              <a:t>Program Outcomes</a:t>
            </a:r>
          </a:p>
        </p:txBody>
      </p:sp>
      <p:sp>
        <p:nvSpPr>
          <p:cNvPr id="24579" name="Text Box 2"/>
          <p:cNvSpPr txBox="1">
            <a:spLocks noChangeArrowheads="1"/>
          </p:cNvSpPr>
          <p:nvPr/>
        </p:nvSpPr>
        <p:spPr bwMode="auto">
          <a:xfrm>
            <a:off x="947352" y="1351006"/>
            <a:ext cx="10429102" cy="480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indent="-341313">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marL="342900">
              <a:lnSpc>
                <a:spcPct val="107000"/>
              </a:lnSpc>
              <a:spcBef>
                <a:spcPts val="400"/>
              </a:spcBef>
              <a:spcAft>
                <a:spcPts val="800"/>
              </a:spcAft>
              <a:buClr>
                <a:srgbClr val="000000"/>
              </a:buClr>
              <a:buSzPct val="100000"/>
            </a:pPr>
            <a:r>
              <a:rPr lang="en-US" altLang="en-US" sz="1800" b="1" dirty="0">
                <a:latin typeface="Times New Roman" panose="02020603050405020304" pitchFamily="18" charset="0"/>
                <a:cs typeface="Times New Roman" panose="02020603050405020304" pitchFamily="18" charset="0"/>
              </a:rPr>
              <a:t>PO1 </a:t>
            </a:r>
            <a:br>
              <a:rPr lang="en-US" altLang="en-US" sz="1800" b="1" dirty="0">
                <a:latin typeface="Times New Roman" panose="02020603050405020304" pitchFamily="18" charset="0"/>
                <a:cs typeface="Times New Roman" panose="02020603050405020304" pitchFamily="18" charset="0"/>
              </a:rPr>
            </a:br>
            <a:r>
              <a:rPr lang="en-US" altLang="en-US" sz="1800" b="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Engineering knowledge: Apply the knowledge of mathematics, science, engineering fundamentals, and an engineering specialization to the solution of complex engineering problems. </a:t>
            </a:r>
          </a:p>
          <a:p>
            <a:pPr marL="342900">
              <a:lnSpc>
                <a:spcPct val="107000"/>
              </a:lnSpc>
              <a:spcBef>
                <a:spcPts val="400"/>
              </a:spcBef>
              <a:spcAft>
                <a:spcPts val="800"/>
              </a:spcAft>
              <a:buClr>
                <a:srgbClr val="000000"/>
              </a:buClr>
              <a:buSzPct val="100000"/>
            </a:pPr>
            <a:r>
              <a:rPr lang="en-US" altLang="en-US" sz="1800" b="1" dirty="0">
                <a:latin typeface="Times New Roman" panose="02020603050405020304" pitchFamily="18" charset="0"/>
                <a:cs typeface="Times New Roman" panose="02020603050405020304" pitchFamily="18" charset="0"/>
              </a:rPr>
              <a:t>PO2</a:t>
            </a:r>
            <a:br>
              <a:rPr lang="en-US" altLang="en-US" sz="1800" b="1" dirty="0">
                <a:latin typeface="Times New Roman" panose="02020603050405020304" pitchFamily="18" charset="0"/>
                <a:cs typeface="Times New Roman" panose="02020603050405020304" pitchFamily="18" charset="0"/>
              </a:rPr>
            </a:br>
            <a:r>
              <a:rPr lang="en-US" altLang="en-US" sz="1800" b="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Problem analysis::Identify, formulate, research literature, and analyze complex engineering problems reaching substantiated conclusions using first principles of mathematics, natural sciences, and engineering sciences.</a:t>
            </a:r>
            <a:r>
              <a:rPr lang="en-US" altLang="en-US" sz="1800" b="1" dirty="0">
                <a:latin typeface="Times New Roman" panose="02020603050405020304" pitchFamily="18" charset="0"/>
                <a:cs typeface="Times New Roman" panose="02020603050405020304" pitchFamily="18" charset="0"/>
              </a:rPr>
              <a:t> </a:t>
            </a:r>
          </a:p>
          <a:p>
            <a:pPr marL="342900">
              <a:lnSpc>
                <a:spcPct val="107000"/>
              </a:lnSpc>
              <a:spcBef>
                <a:spcPts val="400"/>
              </a:spcBef>
              <a:spcAft>
                <a:spcPts val="800"/>
              </a:spcAft>
              <a:buClr>
                <a:srgbClr val="000000"/>
              </a:buClr>
              <a:buSzPct val="100000"/>
            </a:pPr>
            <a:r>
              <a:rPr lang="en-US" altLang="en-US" sz="1800" b="1" dirty="0">
                <a:latin typeface="Times New Roman" panose="02020603050405020304" pitchFamily="18" charset="0"/>
                <a:cs typeface="Times New Roman" panose="02020603050405020304" pitchFamily="18" charset="0"/>
              </a:rPr>
              <a:t>PO3</a:t>
            </a:r>
            <a:br>
              <a:rPr lang="en-US" altLang="en-US" sz="1800" b="1" dirty="0">
                <a:latin typeface="Times New Roman" panose="02020603050405020304" pitchFamily="18" charset="0"/>
                <a:cs typeface="Times New Roman" panose="02020603050405020304" pitchFamily="18" charset="0"/>
              </a:rPr>
            </a:br>
            <a:r>
              <a:rPr lang="en-US" altLang="en-US" sz="1800" b="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Design/development of solutions::Design solutions for complex engineering problems and design system components or processes that meet the specified needs with appropriate consideration for the public health and safety, and the cultural, societal, and environmental considerations. </a:t>
            </a:r>
          </a:p>
          <a:p>
            <a:pPr marL="342900">
              <a:lnSpc>
                <a:spcPct val="107000"/>
              </a:lnSpc>
              <a:spcBef>
                <a:spcPts val="400"/>
              </a:spcBef>
              <a:spcAft>
                <a:spcPts val="800"/>
              </a:spcAft>
              <a:buClr>
                <a:srgbClr val="000000"/>
              </a:buClr>
              <a:buSzPct val="100000"/>
            </a:pPr>
            <a:r>
              <a:rPr lang="en-US" altLang="en-US" sz="1800" b="1" dirty="0">
                <a:latin typeface="Times New Roman" panose="02020603050405020304" pitchFamily="18" charset="0"/>
                <a:cs typeface="Times New Roman" panose="02020603050405020304" pitchFamily="18" charset="0"/>
              </a:rPr>
              <a:t>PO4</a:t>
            </a:r>
            <a:br>
              <a:rPr lang="en-US" altLang="en-US" sz="1800" b="1" dirty="0">
                <a:latin typeface="Times New Roman" panose="02020603050405020304" pitchFamily="18" charset="0"/>
                <a:cs typeface="Times New Roman" panose="02020603050405020304" pitchFamily="18" charset="0"/>
              </a:rPr>
            </a:br>
            <a:r>
              <a:rPr lang="en-US" altLang="en-US" sz="1800" b="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Conduct investigations of complex problems::Use research-based knowledge and research methods including design of experiments, analysis and interpretation of data, and synthesis of the information to provide valid conclusions. </a:t>
            </a:r>
          </a:p>
          <a:p>
            <a:pPr marL="342900">
              <a:spcBef>
                <a:spcPts val="450"/>
              </a:spcBef>
              <a:buSzPct val="100000"/>
            </a:pP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457928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
          <p:cNvSpPr txBox="1">
            <a:spLocks noChangeArrowheads="1"/>
          </p:cNvSpPr>
          <p:nvPr/>
        </p:nvSpPr>
        <p:spPr bwMode="auto">
          <a:xfrm>
            <a:off x="2239147" y="365126"/>
            <a:ext cx="78867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algn="ctr" eaLnBrk="1" hangingPunct="1">
              <a:buSzPct val="100000"/>
            </a:pPr>
            <a:r>
              <a:rPr lang="en-US" altLang="en-US" sz="4400">
                <a:solidFill>
                  <a:srgbClr val="FF0000"/>
                </a:solidFill>
              </a:rPr>
              <a:t>Program Outcomes</a:t>
            </a:r>
          </a:p>
        </p:txBody>
      </p:sp>
      <p:sp>
        <p:nvSpPr>
          <p:cNvPr id="26627" name="Text Box 2"/>
          <p:cNvSpPr txBox="1">
            <a:spLocks noChangeArrowheads="1"/>
          </p:cNvSpPr>
          <p:nvPr/>
        </p:nvSpPr>
        <p:spPr bwMode="auto">
          <a:xfrm>
            <a:off x="873210" y="1338649"/>
            <a:ext cx="10618573" cy="5110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indent="-341313">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itchFamily="32" charset="0"/>
                <a:ea typeface="Noto Sans CJK SC" charset="0"/>
                <a:cs typeface="Noto Sans CJK SC" charset="0"/>
              </a:defRPr>
            </a:lvl1pPr>
            <a:lvl2pPr>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itchFamily="32" charset="0"/>
                <a:ea typeface="Noto Sans CJK SC" charset="0"/>
                <a:cs typeface="Noto Sans CJK SC" charset="0"/>
              </a:defRPr>
            </a:lvl2pPr>
            <a:lvl3pPr>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2" charset="0"/>
                <a:ea typeface="Noto Sans CJK SC" charset="0"/>
                <a:cs typeface="Noto Sans CJK SC" charset="0"/>
              </a:defRPr>
            </a:lvl3pPr>
            <a:lvl4pPr>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4pPr>
            <a:lvl5pPr>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5pPr>
            <a:lvl6pPr defTabSz="449263" eaLnBrk="0" fontAlgn="base" hangingPunct="0">
              <a:spcAft>
                <a:spcPct val="0"/>
              </a:spcAft>
              <a:buClr>
                <a:srgbClr val="000000"/>
              </a:buClr>
              <a:buSzPct val="100000"/>
              <a:buFont typeface="Times New Roman" pitchFamily="16" charset="0"/>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6pPr>
            <a:lvl7pPr defTabSz="449263" eaLnBrk="0" fontAlgn="base" hangingPunct="0">
              <a:spcAft>
                <a:spcPct val="0"/>
              </a:spcAft>
              <a:buClr>
                <a:srgbClr val="000000"/>
              </a:buClr>
              <a:buSzPct val="100000"/>
              <a:buFont typeface="Times New Roman" pitchFamily="16" charset="0"/>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7pPr>
            <a:lvl8pPr defTabSz="449263" eaLnBrk="0" fontAlgn="base" hangingPunct="0">
              <a:spcAft>
                <a:spcPct val="0"/>
              </a:spcAft>
              <a:buClr>
                <a:srgbClr val="000000"/>
              </a:buClr>
              <a:buSzPct val="100000"/>
              <a:buFont typeface="Times New Roman" pitchFamily="16" charset="0"/>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8pPr>
            <a:lvl9pPr defTabSz="449263" eaLnBrk="0" fontAlgn="base" hangingPunct="0">
              <a:spcAft>
                <a:spcPct val="0"/>
              </a:spcAft>
              <a:buClr>
                <a:srgbClr val="000000"/>
              </a:buClr>
              <a:buSzPct val="100000"/>
              <a:buFont typeface="Times New Roman" pitchFamily="16" charset="0"/>
              <a:tabLst>
                <a:tab pos="45720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2" charset="0"/>
                <a:ea typeface="Noto Sans CJK SC" charset="0"/>
                <a:cs typeface="Noto Sans CJK SC" charset="0"/>
              </a:defRPr>
            </a:lvl9pPr>
          </a:lstStyle>
          <a:p>
            <a:pPr marL="342900">
              <a:lnSpc>
                <a:spcPct val="107000"/>
              </a:lnSpc>
              <a:spcBef>
                <a:spcPts val="400"/>
              </a:spcBef>
              <a:spcAft>
                <a:spcPts val="800"/>
              </a:spcAft>
              <a:buClr>
                <a:srgbClr val="000000"/>
              </a:buClr>
              <a:buSzPct val="100000"/>
            </a:pPr>
            <a:r>
              <a:rPr lang="en-US" altLang="en-US" sz="1600" b="1" dirty="0">
                <a:latin typeface="Times New Roman" panose="02020603050405020304" pitchFamily="18" charset="0"/>
                <a:cs typeface="Times New Roman" panose="02020603050405020304" pitchFamily="18" charset="0"/>
              </a:rPr>
              <a:t>PO5</a:t>
            </a:r>
            <a:br>
              <a:rPr lang="en-US" altLang="en-US" sz="1600" b="1" dirty="0">
                <a:latin typeface="Times New Roman" panose="02020603050405020304" pitchFamily="18" charset="0"/>
                <a:cs typeface="Times New Roman" panose="02020603050405020304" pitchFamily="18" charset="0"/>
              </a:rPr>
            </a:br>
            <a:r>
              <a:rPr lang="en-US" altLang="en-US" sz="1600" b="1"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Modern tool usage::Create, select, and apply appropriate techniques, resources, and modern engineering and IT tools including prediction and modeling to complex engineering activities with an understanding of the limitations.</a:t>
            </a:r>
          </a:p>
          <a:p>
            <a:pPr marL="342900">
              <a:lnSpc>
                <a:spcPct val="107000"/>
              </a:lnSpc>
              <a:spcBef>
                <a:spcPts val="400"/>
              </a:spcBef>
              <a:spcAft>
                <a:spcPts val="800"/>
              </a:spcAft>
              <a:buClr>
                <a:srgbClr val="000000"/>
              </a:buClr>
              <a:buSzPct val="100000"/>
            </a:pPr>
            <a:r>
              <a:rPr lang="en-IN" altLang="en-US" sz="1600" b="1" dirty="0">
                <a:latin typeface="Times New Roman" panose="02020603050405020304" pitchFamily="18" charset="0"/>
                <a:cs typeface="Times New Roman" panose="02020603050405020304" pitchFamily="18" charset="0"/>
              </a:rPr>
              <a:t> </a:t>
            </a:r>
            <a:r>
              <a:rPr lang="en-US" altLang="en-US" sz="1600" b="1" dirty="0">
                <a:latin typeface="Times New Roman" panose="02020603050405020304" pitchFamily="18" charset="0"/>
                <a:cs typeface="Times New Roman" panose="02020603050405020304" pitchFamily="18" charset="0"/>
              </a:rPr>
              <a:t>PO6</a:t>
            </a:r>
            <a:br>
              <a:rPr lang="en-US" altLang="en-US" sz="1600" b="1" dirty="0">
                <a:latin typeface="Times New Roman" panose="02020603050405020304" pitchFamily="18" charset="0"/>
                <a:cs typeface="Times New Roman" panose="02020603050405020304" pitchFamily="18" charset="0"/>
              </a:rPr>
            </a:br>
            <a:r>
              <a:rPr lang="en-US" altLang="en-US" sz="1600" b="1"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The engineer and society::Apply reasoning informed by the contextual knowledge to assess societal, health, safety, legal and cultural issues and the consequent responsibilities relevant to the professional engineering practice. </a:t>
            </a:r>
          </a:p>
          <a:p>
            <a:pPr marL="342900">
              <a:lnSpc>
                <a:spcPct val="107000"/>
              </a:lnSpc>
              <a:spcBef>
                <a:spcPts val="400"/>
              </a:spcBef>
              <a:spcAft>
                <a:spcPts val="800"/>
              </a:spcAft>
              <a:buClr>
                <a:srgbClr val="000000"/>
              </a:buClr>
              <a:buSzPct val="100000"/>
            </a:pPr>
            <a:r>
              <a:rPr lang="en-US" altLang="en-US" sz="1600" b="1" dirty="0">
                <a:latin typeface="Times New Roman" panose="02020603050405020304" pitchFamily="18" charset="0"/>
                <a:cs typeface="Times New Roman" panose="02020603050405020304" pitchFamily="18" charset="0"/>
              </a:rPr>
              <a:t>PO7</a:t>
            </a:r>
            <a:br>
              <a:rPr lang="en-US" altLang="en-US" sz="1600" b="1" dirty="0">
                <a:latin typeface="Times New Roman" panose="02020603050405020304" pitchFamily="18" charset="0"/>
                <a:cs typeface="Times New Roman" panose="02020603050405020304" pitchFamily="18" charset="0"/>
              </a:rPr>
            </a:br>
            <a:r>
              <a:rPr lang="en-US" altLang="en-US" sz="1600" b="1"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Environment and sustainability::Understand the impact of the professional engineering solutions in societal and environmental contexts, and demonstrate the knowledge of, and need for sustainable development. </a:t>
            </a:r>
          </a:p>
          <a:p>
            <a:pPr marL="342900">
              <a:lnSpc>
                <a:spcPct val="107000"/>
              </a:lnSpc>
              <a:spcBef>
                <a:spcPts val="400"/>
              </a:spcBef>
              <a:spcAft>
                <a:spcPts val="800"/>
              </a:spcAft>
              <a:buClr>
                <a:srgbClr val="000000"/>
              </a:buClr>
              <a:buSzPct val="100000"/>
            </a:pPr>
            <a:r>
              <a:rPr lang="en-US" altLang="en-US" sz="1600" b="1" dirty="0">
                <a:latin typeface="Times New Roman" panose="02020603050405020304" pitchFamily="18" charset="0"/>
                <a:cs typeface="Times New Roman" panose="02020603050405020304" pitchFamily="18" charset="0"/>
              </a:rPr>
              <a:t>PO8</a:t>
            </a:r>
            <a:br>
              <a:rPr lang="en-US" altLang="en-US" sz="1600" b="1" dirty="0">
                <a:latin typeface="Times New Roman" panose="02020603050405020304" pitchFamily="18" charset="0"/>
                <a:cs typeface="Times New Roman" panose="02020603050405020304" pitchFamily="18" charset="0"/>
              </a:rPr>
            </a:br>
            <a:r>
              <a:rPr lang="en-US" altLang="en-US" sz="1600" b="1"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Ethics::Apply ethical principles and commit to professional ethics and responsibilities and norms of the engineering practice. </a:t>
            </a:r>
          </a:p>
          <a:p>
            <a:pPr marL="342900">
              <a:lnSpc>
                <a:spcPct val="107000"/>
              </a:lnSpc>
              <a:spcBef>
                <a:spcPts val="400"/>
              </a:spcBef>
              <a:spcAft>
                <a:spcPts val="800"/>
              </a:spcAft>
              <a:buClr>
                <a:srgbClr val="000000"/>
              </a:buClr>
              <a:buSzPct val="100000"/>
            </a:pPr>
            <a:r>
              <a:rPr lang="en-US" altLang="en-US" sz="1600" b="1" dirty="0">
                <a:latin typeface="Times New Roman" panose="02020603050405020304" pitchFamily="18" charset="0"/>
                <a:cs typeface="Times New Roman" panose="02020603050405020304" pitchFamily="18" charset="0"/>
              </a:rPr>
              <a:t>PO9</a:t>
            </a:r>
            <a:br>
              <a:rPr lang="en-US" altLang="en-US" sz="1600" b="1" dirty="0">
                <a:latin typeface="Times New Roman" panose="02020603050405020304" pitchFamily="18" charset="0"/>
                <a:cs typeface="Times New Roman" panose="02020603050405020304" pitchFamily="18" charset="0"/>
              </a:rPr>
            </a:br>
            <a:r>
              <a:rPr lang="en-US" altLang="en-US" sz="1600" b="1"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Individual and team work::Function effectively as an individual, and as a member or leader in diverse teams, and in multidisciplinary settings. </a:t>
            </a:r>
          </a:p>
          <a:p>
            <a:pPr marL="342900">
              <a:lnSpc>
                <a:spcPct val="107000"/>
              </a:lnSpc>
              <a:spcBef>
                <a:spcPts val="400"/>
              </a:spcBef>
              <a:spcAft>
                <a:spcPts val="800"/>
              </a:spcAft>
              <a:buClr>
                <a:srgbClr val="000000"/>
              </a:buClr>
              <a:buSzPct val="100000"/>
            </a:pPr>
            <a:endParaRPr lang="en-US" altLang="en-US" sz="1600" dirty="0">
              <a:latin typeface="Times New Roman" panose="02020603050405020304" pitchFamily="18" charset="0"/>
              <a:cs typeface="Times New Roman" panose="02020603050405020304" pitchFamily="18" charset="0"/>
            </a:endParaRPr>
          </a:p>
          <a:p>
            <a:pPr marL="342900">
              <a:spcBef>
                <a:spcPts val="450"/>
              </a:spcBef>
              <a:buSzPct val="100000"/>
            </a:pPr>
            <a:endParaRPr lang="en-US" altLang="en-US" sz="1600" b="1" dirty="0">
              <a:latin typeface="Times New Roman" panose="02020603050405020304" pitchFamily="18" charset="0"/>
              <a:cs typeface="Times New Roman" panose="02020603050405020304" pitchFamily="18" charset="0"/>
            </a:endParaRPr>
          </a:p>
          <a:p>
            <a:pPr marL="342900">
              <a:spcBef>
                <a:spcPts val="450"/>
              </a:spcBef>
              <a:buSzPct val="100000"/>
            </a:pPr>
            <a:endParaRPr lang="en-US" altLang="en-US" sz="1600" b="1" dirty="0">
              <a:latin typeface="Times New Roman" panose="02020603050405020304" pitchFamily="18" charset="0"/>
              <a:cs typeface="Times New Roman" panose="02020603050405020304" pitchFamily="18" charset="0"/>
            </a:endParaRPr>
          </a:p>
          <a:p>
            <a:pPr marL="342900">
              <a:spcBef>
                <a:spcPts val="450"/>
              </a:spcBef>
              <a:buSzPct val="100000"/>
            </a:pPr>
            <a:endParaRPr lang="en-US" altLang="en-US" sz="1600" b="1" dirty="0">
              <a:latin typeface="Times New Roman" panose="02020603050405020304" pitchFamily="18" charset="0"/>
              <a:cs typeface="Times New Roman" panose="02020603050405020304" pitchFamily="18" charset="0"/>
            </a:endParaRPr>
          </a:p>
          <a:p>
            <a:pPr marL="342900">
              <a:spcBef>
                <a:spcPts val="450"/>
              </a:spcBef>
              <a:buSzPct val="100000"/>
            </a:pPr>
            <a:endParaRPr lang="en-US"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15247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1773</Words>
  <Application>Microsoft Office PowerPoint</Application>
  <PresentationFormat>Widescreen</PresentationFormat>
  <Paragraphs>239</Paragraphs>
  <Slides>37</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Arial Rounded MT Bold</vt:lpstr>
      <vt:lpstr>Berlin Sans FB Demi</vt:lpstr>
      <vt:lpstr>Calibri</vt:lpstr>
      <vt:lpstr>Calibri Light</vt:lpstr>
      <vt:lpstr>Mangal</vt:lpstr>
      <vt:lpstr>Noto Sans CJK SC</vt:lpstr>
      <vt:lpstr>Times New Roman</vt:lpstr>
      <vt:lpstr>Wingdings</vt:lpstr>
      <vt:lpstr>Office Theme</vt:lpstr>
      <vt:lpstr>PowerPoint Presentation</vt:lpstr>
      <vt:lpstr>Course Details</vt:lpstr>
      <vt:lpstr>Vision</vt:lpstr>
      <vt:lpstr>Mission</vt:lpstr>
      <vt:lpstr>Revised Bloom’s Taxonomy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EDU Revolution: Be the Change  </vt:lpstr>
      <vt:lpstr>Happy New Year     Welcome to the New LPU</vt:lpstr>
      <vt:lpstr>Happy New Year   New Year, New Beginning, New Excitement  Welcome to the New LPU</vt:lpstr>
      <vt:lpstr>What's New</vt:lpstr>
      <vt:lpstr>Course Equivalence and Attendance Relaxation</vt:lpstr>
      <vt:lpstr>Recognition of Prior Learning (RPL)</vt:lpstr>
      <vt:lpstr>NPTEL Course/MOOCs/Certifications</vt:lpstr>
      <vt:lpstr>Projects </vt:lpstr>
      <vt:lpstr>Grade Revision and Overall Welfare (GROW)</vt:lpstr>
      <vt:lpstr>Attendance Relaxation (only for Pre-final/Final year of the programme)</vt:lpstr>
      <vt:lpstr>Continuous Assessment Reduction through Experience (CARE) </vt:lpstr>
      <vt:lpstr>Students in active decision-making through Student Committees </vt:lpstr>
      <vt:lpstr>Interfaces and Contact Information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Nitish Chauhan</dc:creator>
  <cp:lastModifiedBy>Nitish Chauhan</cp:lastModifiedBy>
  <cp:revision>5</cp:revision>
  <dcterms:created xsi:type="dcterms:W3CDTF">2025-01-09T05:09:29Z</dcterms:created>
  <dcterms:modified xsi:type="dcterms:W3CDTF">2025-01-09T10:26:51Z</dcterms:modified>
</cp:coreProperties>
</file>